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9.xml" ContentType="application/vnd.openxmlformats-officedocument.presentationml.slide+xml"/>
  <Default Extension="doc" ContentType="application/msword"/>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Default Extension="gif" ContentType="image/gif"/>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405" r:id="rId2"/>
    <p:sldId id="410" r:id="rId3"/>
    <p:sldId id="411" r:id="rId4"/>
    <p:sldId id="462" r:id="rId5"/>
    <p:sldId id="412" r:id="rId6"/>
    <p:sldId id="461" r:id="rId7"/>
    <p:sldId id="257" r:id="rId8"/>
    <p:sldId id="463" r:id="rId9"/>
    <p:sldId id="417" r:id="rId10"/>
    <p:sldId id="418" r:id="rId11"/>
    <p:sldId id="314" r:id="rId12"/>
    <p:sldId id="315" r:id="rId13"/>
    <p:sldId id="316" r:id="rId14"/>
    <p:sldId id="317" r:id="rId15"/>
    <p:sldId id="318" r:id="rId16"/>
    <p:sldId id="319" r:id="rId17"/>
    <p:sldId id="320" r:id="rId18"/>
    <p:sldId id="321" r:id="rId19"/>
    <p:sldId id="322" r:id="rId20"/>
    <p:sldId id="323" r:id="rId21"/>
    <p:sldId id="324" r:id="rId22"/>
    <p:sldId id="325" r:id="rId23"/>
    <p:sldId id="326" r:id="rId24"/>
    <p:sldId id="421" r:id="rId25"/>
    <p:sldId id="422" r:id="rId26"/>
    <p:sldId id="423" r:id="rId27"/>
    <p:sldId id="332" r:id="rId28"/>
    <p:sldId id="333" r:id="rId29"/>
    <p:sldId id="334" r:id="rId30"/>
    <p:sldId id="335" r:id="rId31"/>
    <p:sldId id="464" r:id="rId32"/>
    <p:sldId id="336" r:id="rId33"/>
    <p:sldId id="337" r:id="rId34"/>
    <p:sldId id="338" r:id="rId35"/>
    <p:sldId id="339" r:id="rId36"/>
    <p:sldId id="340" r:id="rId37"/>
    <p:sldId id="341" r:id="rId38"/>
    <p:sldId id="342" r:id="rId39"/>
    <p:sldId id="343" r:id="rId40"/>
    <p:sldId id="344" r:id="rId41"/>
    <p:sldId id="345" r:id="rId42"/>
    <p:sldId id="428" r:id="rId43"/>
    <p:sldId id="429" r:id="rId44"/>
    <p:sldId id="434" r:id="rId45"/>
    <p:sldId id="435" r:id="rId46"/>
    <p:sldId id="437" r:id="rId47"/>
    <p:sldId id="346" r:id="rId48"/>
    <p:sldId id="456" r:id="rId49"/>
    <p:sldId id="347" r:id="rId50"/>
    <p:sldId id="348" r:id="rId51"/>
    <p:sldId id="457" r:id="rId52"/>
    <p:sldId id="349" r:id="rId53"/>
    <p:sldId id="458" r:id="rId54"/>
    <p:sldId id="438" r:id="rId55"/>
    <p:sldId id="439" r:id="rId56"/>
    <p:sldId id="459" r:id="rId57"/>
    <p:sldId id="453" r:id="rId58"/>
    <p:sldId id="448" r:id="rId59"/>
    <p:sldId id="450" r:id="rId60"/>
    <p:sldId id="460" r:id="rId61"/>
    <p:sldId id="465" r:id="rId62"/>
    <p:sldId id="466" r:id="rId63"/>
    <p:sldId id="467" r:id="rId64"/>
    <p:sldId id="350" r:id="rId65"/>
    <p:sldId id="468" r:id="rId66"/>
    <p:sldId id="351" r:id="rId67"/>
    <p:sldId id="441" r:id="rId68"/>
    <p:sldId id="353" r:id="rId69"/>
    <p:sldId id="354" r:id="rId70"/>
    <p:sldId id="355" r:id="rId71"/>
    <p:sldId id="356" r:id="rId72"/>
    <p:sldId id="357" r:id="rId73"/>
    <p:sldId id="364" r:id="rId74"/>
    <p:sldId id="373" r:id="rId75"/>
    <p:sldId id="374" r:id="rId76"/>
    <p:sldId id="375" r:id="rId77"/>
    <p:sldId id="376" r:id="rId78"/>
    <p:sldId id="377" r:id="rId79"/>
    <p:sldId id="378" r:id="rId80"/>
    <p:sldId id="404" r:id="rId81"/>
    <p:sldId id="379" r:id="rId82"/>
    <p:sldId id="406" r:id="rId83"/>
    <p:sldId id="408" r:id="rId84"/>
  </p:sldIdLst>
  <p:sldSz cx="9144000" cy="6858000" type="screen4x3"/>
  <p:notesSz cx="6858000" cy="9144000"/>
  <p:defaultTextStyle>
    <a:defPPr>
      <a:defRPr lang="zh-CN"/>
    </a:defPPr>
    <a:lvl1pPr algn="ctr" rtl="0" fontAlgn="base">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ctr" rtl="0" fontAlgn="base">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ctr" rtl="0" fontAlgn="base">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ctr" rtl="0" fontAlgn="base">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ctr" rtl="0" fontAlgn="base">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99"/>
    <a:srgbClr val="660033"/>
    <a:srgbClr val="9900FF"/>
    <a:srgbClr val="FF9900"/>
    <a:srgbClr val="3333FF"/>
    <a:srgbClr val="FF0000"/>
    <a:srgbClr val="FFFF00"/>
    <a:srgbClr val="0080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5328" autoAdjust="0"/>
    <p:restoredTop sz="94231" autoAdjust="0"/>
  </p:normalViewPr>
  <p:slideViewPr>
    <p:cSldViewPr>
      <p:cViewPr varScale="1">
        <p:scale>
          <a:sx n="83" d="100"/>
          <a:sy n="83" d="100"/>
        </p:scale>
        <p:origin x="-984" y="-84"/>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Lst>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_rels/viewProps.xml.rels><?xml version="1.0" encoding="UTF-8" standalone="yes"?>
<Relationships xmlns="http://schemas.openxmlformats.org/package/2006/relationships"><Relationship Id="rId13" Type="http://schemas.openxmlformats.org/officeDocument/2006/relationships/slide" Target="slides/slide15.xml"/><Relationship Id="rId18" Type="http://schemas.openxmlformats.org/officeDocument/2006/relationships/slide" Target="slides/slide20.xml"/><Relationship Id="rId26" Type="http://schemas.openxmlformats.org/officeDocument/2006/relationships/slide" Target="slides/slide29.xml"/><Relationship Id="rId39" Type="http://schemas.openxmlformats.org/officeDocument/2006/relationships/slide" Target="slides/slide42.xml"/><Relationship Id="rId21" Type="http://schemas.openxmlformats.org/officeDocument/2006/relationships/slide" Target="slides/slide24.xml"/><Relationship Id="rId34" Type="http://schemas.openxmlformats.org/officeDocument/2006/relationships/slide" Target="slides/slide37.xml"/><Relationship Id="rId42" Type="http://schemas.openxmlformats.org/officeDocument/2006/relationships/slide" Target="slides/slide45.xml"/><Relationship Id="rId47" Type="http://schemas.openxmlformats.org/officeDocument/2006/relationships/slide" Target="slides/slide51.xml"/><Relationship Id="rId50" Type="http://schemas.openxmlformats.org/officeDocument/2006/relationships/slide" Target="slides/slide64.xml"/><Relationship Id="rId55" Type="http://schemas.openxmlformats.org/officeDocument/2006/relationships/slide" Target="slides/slide69.xml"/><Relationship Id="rId63" Type="http://schemas.openxmlformats.org/officeDocument/2006/relationships/slide" Target="slides/slide83.xml"/><Relationship Id="rId7" Type="http://schemas.openxmlformats.org/officeDocument/2006/relationships/slide" Target="slides/slide9.xml"/><Relationship Id="rId2" Type="http://schemas.openxmlformats.org/officeDocument/2006/relationships/slide" Target="slides/slide3.xml"/><Relationship Id="rId16" Type="http://schemas.openxmlformats.org/officeDocument/2006/relationships/slide" Target="slides/slide18.xml"/><Relationship Id="rId20" Type="http://schemas.openxmlformats.org/officeDocument/2006/relationships/slide" Target="slides/slide22.xml"/><Relationship Id="rId29" Type="http://schemas.openxmlformats.org/officeDocument/2006/relationships/slide" Target="slides/slide32.xml"/><Relationship Id="rId41" Type="http://schemas.openxmlformats.org/officeDocument/2006/relationships/slide" Target="slides/slide44.xml"/><Relationship Id="rId54" Type="http://schemas.openxmlformats.org/officeDocument/2006/relationships/slide" Target="slides/slide68.xml"/><Relationship Id="rId62" Type="http://schemas.openxmlformats.org/officeDocument/2006/relationships/slide" Target="slides/slide82.xml"/><Relationship Id="rId1" Type="http://schemas.openxmlformats.org/officeDocument/2006/relationships/slide" Target="slides/slide2.xml"/><Relationship Id="rId6" Type="http://schemas.openxmlformats.org/officeDocument/2006/relationships/slide" Target="slides/slide8.xml"/><Relationship Id="rId11" Type="http://schemas.openxmlformats.org/officeDocument/2006/relationships/slide" Target="slides/slide13.xml"/><Relationship Id="rId24" Type="http://schemas.openxmlformats.org/officeDocument/2006/relationships/slide" Target="slides/slide27.xml"/><Relationship Id="rId32" Type="http://schemas.openxmlformats.org/officeDocument/2006/relationships/slide" Target="slides/slide35.xml"/><Relationship Id="rId37" Type="http://schemas.openxmlformats.org/officeDocument/2006/relationships/slide" Target="slides/slide40.xml"/><Relationship Id="rId40" Type="http://schemas.openxmlformats.org/officeDocument/2006/relationships/slide" Target="slides/slide43.xml"/><Relationship Id="rId45" Type="http://schemas.openxmlformats.org/officeDocument/2006/relationships/slide" Target="slides/slide49.xml"/><Relationship Id="rId53" Type="http://schemas.openxmlformats.org/officeDocument/2006/relationships/slide" Target="slides/slide67.xml"/><Relationship Id="rId58" Type="http://schemas.openxmlformats.org/officeDocument/2006/relationships/slide" Target="slides/slide72.xml"/><Relationship Id="rId5" Type="http://schemas.openxmlformats.org/officeDocument/2006/relationships/slide" Target="slides/slide7.xml"/><Relationship Id="rId15" Type="http://schemas.openxmlformats.org/officeDocument/2006/relationships/slide" Target="slides/slide17.xml"/><Relationship Id="rId23" Type="http://schemas.openxmlformats.org/officeDocument/2006/relationships/slide" Target="slides/slide26.xml"/><Relationship Id="rId28" Type="http://schemas.openxmlformats.org/officeDocument/2006/relationships/slide" Target="slides/slide31.xml"/><Relationship Id="rId36" Type="http://schemas.openxmlformats.org/officeDocument/2006/relationships/slide" Target="slides/slide39.xml"/><Relationship Id="rId49" Type="http://schemas.openxmlformats.org/officeDocument/2006/relationships/slide" Target="slides/slide53.xml"/><Relationship Id="rId57" Type="http://schemas.openxmlformats.org/officeDocument/2006/relationships/slide" Target="slides/slide71.xml"/><Relationship Id="rId61" Type="http://schemas.openxmlformats.org/officeDocument/2006/relationships/slide" Target="slides/slide75.xml"/><Relationship Id="rId10" Type="http://schemas.openxmlformats.org/officeDocument/2006/relationships/slide" Target="slides/slide12.xml"/><Relationship Id="rId19" Type="http://schemas.openxmlformats.org/officeDocument/2006/relationships/slide" Target="slides/slide21.xml"/><Relationship Id="rId31" Type="http://schemas.openxmlformats.org/officeDocument/2006/relationships/slide" Target="slides/slide34.xml"/><Relationship Id="rId44" Type="http://schemas.openxmlformats.org/officeDocument/2006/relationships/slide" Target="slides/slide48.xml"/><Relationship Id="rId52" Type="http://schemas.openxmlformats.org/officeDocument/2006/relationships/slide" Target="slides/slide66.xml"/><Relationship Id="rId60" Type="http://schemas.openxmlformats.org/officeDocument/2006/relationships/slide" Target="slides/slide74.xml"/><Relationship Id="rId4" Type="http://schemas.openxmlformats.org/officeDocument/2006/relationships/slide" Target="slides/slide5.xml"/><Relationship Id="rId9" Type="http://schemas.openxmlformats.org/officeDocument/2006/relationships/slide" Target="slides/slide11.xml"/><Relationship Id="rId14" Type="http://schemas.openxmlformats.org/officeDocument/2006/relationships/slide" Target="slides/slide16.xml"/><Relationship Id="rId22" Type="http://schemas.openxmlformats.org/officeDocument/2006/relationships/slide" Target="slides/slide25.xml"/><Relationship Id="rId27" Type="http://schemas.openxmlformats.org/officeDocument/2006/relationships/slide" Target="slides/slide30.xml"/><Relationship Id="rId30" Type="http://schemas.openxmlformats.org/officeDocument/2006/relationships/slide" Target="slides/slide33.xml"/><Relationship Id="rId35" Type="http://schemas.openxmlformats.org/officeDocument/2006/relationships/slide" Target="slides/slide38.xml"/><Relationship Id="rId43" Type="http://schemas.openxmlformats.org/officeDocument/2006/relationships/slide" Target="slides/slide47.xml"/><Relationship Id="rId48" Type="http://schemas.openxmlformats.org/officeDocument/2006/relationships/slide" Target="slides/slide52.xml"/><Relationship Id="rId56" Type="http://schemas.openxmlformats.org/officeDocument/2006/relationships/slide" Target="slides/slide70.xml"/><Relationship Id="rId8" Type="http://schemas.openxmlformats.org/officeDocument/2006/relationships/slide" Target="slides/slide10.xml"/><Relationship Id="rId51" Type="http://schemas.openxmlformats.org/officeDocument/2006/relationships/slide" Target="slides/slide65.xml"/><Relationship Id="rId3" Type="http://schemas.openxmlformats.org/officeDocument/2006/relationships/slide" Target="slides/slide4.xml"/><Relationship Id="rId12" Type="http://schemas.openxmlformats.org/officeDocument/2006/relationships/slide" Target="slides/slide14.xml"/><Relationship Id="rId17" Type="http://schemas.openxmlformats.org/officeDocument/2006/relationships/slide" Target="slides/slide19.xml"/><Relationship Id="rId25" Type="http://schemas.openxmlformats.org/officeDocument/2006/relationships/slide" Target="slides/slide28.xml"/><Relationship Id="rId33" Type="http://schemas.openxmlformats.org/officeDocument/2006/relationships/slide" Target="slides/slide36.xml"/><Relationship Id="rId38" Type="http://schemas.openxmlformats.org/officeDocument/2006/relationships/slide" Target="slides/slide41.xml"/><Relationship Id="rId46" Type="http://schemas.openxmlformats.org/officeDocument/2006/relationships/slide" Target="slides/slide50.xml"/><Relationship Id="rId59" Type="http://schemas.openxmlformats.org/officeDocument/2006/relationships/slide" Target="slides/slide7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86.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8.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34200" y="76200"/>
            <a:ext cx="1752600" cy="6553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676400" y="76200"/>
            <a:ext cx="5105400" cy="6553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676400" y="76200"/>
            <a:ext cx="6858000" cy="762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676400" y="1295400"/>
            <a:ext cx="3429000" cy="53340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5257800" y="1295400"/>
            <a:ext cx="3429000" cy="2590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5257800" y="4038600"/>
            <a:ext cx="3429000" cy="2590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676400" y="76200"/>
            <a:ext cx="6858000" cy="762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676400" y="1295400"/>
            <a:ext cx="3429000" cy="53340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257800" y="1295400"/>
            <a:ext cx="3429000" cy="53340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1676400" y="76200"/>
            <a:ext cx="6858000" cy="762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1676400" y="1295400"/>
            <a:ext cx="3429000" cy="2590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5257800" y="1295400"/>
            <a:ext cx="3429000" cy="2590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1676400" y="4038600"/>
            <a:ext cx="3429000" cy="2590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5257800" y="4038600"/>
            <a:ext cx="3429000" cy="2590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676400" y="1295400"/>
            <a:ext cx="3429000"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257800" y="1295400"/>
            <a:ext cx="3429000"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vmlDrawing" Target="../drawings/vmlDrawing1.v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76400" y="76200"/>
            <a:ext cx="6858000" cy="762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1676400" y="1295400"/>
            <a:ext cx="7010400" cy="5334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31" name="Rectangle 7"/>
          <p:cNvSpPr>
            <a:spLocks noChangeArrowheads="1"/>
          </p:cNvSpPr>
          <p:nvPr userDrawn="1"/>
        </p:nvSpPr>
        <p:spPr bwMode="auto">
          <a:xfrm>
            <a:off x="0" y="0"/>
            <a:ext cx="1439863" cy="6851650"/>
          </a:xfrm>
          <a:prstGeom prst="rect">
            <a:avLst/>
          </a:prstGeom>
          <a:solidFill>
            <a:srgbClr val="CBD4E9"/>
          </a:solidFill>
          <a:ln w="9525">
            <a:solidFill>
              <a:srgbClr val="C0D3EC"/>
            </a:solidFill>
            <a:miter lim="800000"/>
            <a:headEnd/>
            <a:tailEnd/>
          </a:ln>
          <a:effectLst/>
        </p:spPr>
        <p:txBody>
          <a:bodyPr wrap="none" anchor="ctr"/>
          <a:lstStyle/>
          <a:p>
            <a:endParaRPr lang="zh-CN" altLang="en-US"/>
          </a:p>
        </p:txBody>
      </p:sp>
      <p:sp>
        <p:nvSpPr>
          <p:cNvPr id="1034" name="Rectangle 10"/>
          <p:cNvSpPr>
            <a:spLocks noChangeArrowheads="1"/>
          </p:cNvSpPr>
          <p:nvPr userDrawn="1"/>
        </p:nvSpPr>
        <p:spPr bwMode="auto">
          <a:xfrm rot="-5404228">
            <a:off x="-1293813" y="3046413"/>
            <a:ext cx="4341813" cy="839788"/>
          </a:xfrm>
          <a:prstGeom prst="rect">
            <a:avLst/>
          </a:prstGeom>
          <a:noFill/>
          <a:ln w="9525">
            <a:noFill/>
            <a:miter lim="800000"/>
            <a:headEnd/>
            <a:tailEnd/>
          </a:ln>
          <a:effectLst/>
        </p:spPr>
        <p:txBody>
          <a:bodyPr wrap="none" anchor="ctr"/>
          <a:lstStyle/>
          <a:p>
            <a:pPr algn="l" fontAlgn="b"/>
            <a:r>
              <a:rPr lang="zh-CN" altLang="en-US" sz="3200" b="1">
                <a:solidFill>
                  <a:srgbClr val="BFC2D3"/>
                </a:solidFill>
                <a:ea typeface="方正舒体" pitchFamily="2" charset="-122"/>
              </a:rPr>
              <a:t>计算机科学与技术学院</a:t>
            </a:r>
          </a:p>
        </p:txBody>
      </p:sp>
      <p:sp>
        <p:nvSpPr>
          <p:cNvPr id="1035" name="Line 11"/>
          <p:cNvSpPr>
            <a:spLocks noChangeShapeType="1"/>
          </p:cNvSpPr>
          <p:nvPr userDrawn="1"/>
        </p:nvSpPr>
        <p:spPr bwMode="auto">
          <a:xfrm>
            <a:off x="1628775" y="836613"/>
            <a:ext cx="7515225" cy="1587"/>
          </a:xfrm>
          <a:prstGeom prst="line">
            <a:avLst/>
          </a:prstGeom>
          <a:noFill/>
          <a:ln w="22225">
            <a:solidFill>
              <a:srgbClr val="001E64"/>
            </a:solidFill>
            <a:round/>
            <a:headEnd/>
            <a:tailEnd/>
          </a:ln>
          <a:effectLst/>
        </p:spPr>
        <p:txBody>
          <a:bodyPr wrap="none" anchor="ctr"/>
          <a:lstStyle/>
          <a:p>
            <a:endParaRPr lang="zh-CN" altLang="en-US"/>
          </a:p>
        </p:txBody>
      </p:sp>
      <p:sp>
        <p:nvSpPr>
          <p:cNvPr id="1046" name="Rectangle 22"/>
          <p:cNvSpPr>
            <a:spLocks noChangeArrowheads="1"/>
          </p:cNvSpPr>
          <p:nvPr userDrawn="1"/>
        </p:nvSpPr>
        <p:spPr bwMode="auto">
          <a:xfrm>
            <a:off x="7019925" y="6477000"/>
            <a:ext cx="1857375" cy="381000"/>
          </a:xfrm>
          <a:prstGeom prst="rect">
            <a:avLst/>
          </a:prstGeom>
          <a:noFill/>
          <a:ln w="9525">
            <a:noFill/>
            <a:miter lim="800000"/>
            <a:headEnd/>
            <a:tailEnd/>
          </a:ln>
          <a:effectLst/>
        </p:spPr>
        <p:txBody>
          <a:bodyPr wrap="none" anchor="ctr"/>
          <a:lstStyle/>
          <a:p>
            <a:r>
              <a:rPr lang="en-US" altLang="zh-CN" sz="1400" i="1">
                <a:solidFill>
                  <a:schemeClr val="hlink"/>
                </a:solidFill>
              </a:rPr>
              <a:t>Zhaohw@jlu.edu.cn</a:t>
            </a:r>
          </a:p>
        </p:txBody>
      </p:sp>
      <p:sp>
        <p:nvSpPr>
          <p:cNvPr id="1047" name="Rectangle 23"/>
          <p:cNvSpPr>
            <a:spLocks noChangeArrowheads="1"/>
          </p:cNvSpPr>
          <p:nvPr userDrawn="1"/>
        </p:nvSpPr>
        <p:spPr bwMode="auto">
          <a:xfrm rot="-5400000">
            <a:off x="-1409700" y="3390900"/>
            <a:ext cx="5257800" cy="304800"/>
          </a:xfrm>
          <a:prstGeom prst="rect">
            <a:avLst/>
          </a:prstGeom>
          <a:noFill/>
          <a:ln w="9525">
            <a:noFill/>
            <a:miter lim="800000"/>
            <a:headEnd/>
            <a:tailEnd/>
          </a:ln>
          <a:effectLst/>
        </p:spPr>
        <p:txBody>
          <a:bodyPr wrap="none" anchor="ctr"/>
          <a:lstStyle/>
          <a:p>
            <a:r>
              <a:rPr lang="en-US" altLang="zh-CN" sz="2000" b="1" i="1">
                <a:solidFill>
                  <a:srgbClr val="CBCDDB"/>
                </a:solidFill>
                <a:effectLst>
                  <a:outerShdw blurRad="38100" dist="38100" dir="2700000" algn="tl">
                    <a:srgbClr val="C0C0C0"/>
                  </a:outerShdw>
                </a:effectLst>
                <a:latin typeface="PMingLiU" pitchFamily="18" charset="-120"/>
                <a:ea typeface="PMingLiU" pitchFamily="18" charset="-120"/>
              </a:rPr>
              <a:t>COMPUTER SCIENCE AND TECHNOLOGY</a:t>
            </a:r>
          </a:p>
        </p:txBody>
      </p:sp>
      <p:sp>
        <p:nvSpPr>
          <p:cNvPr id="1033" name="Rectangle 9"/>
          <p:cNvSpPr>
            <a:spLocks noChangeArrowheads="1"/>
          </p:cNvSpPr>
          <p:nvPr userDrawn="1"/>
        </p:nvSpPr>
        <p:spPr bwMode="auto">
          <a:xfrm rot="-5388413">
            <a:off x="-743744" y="4782344"/>
            <a:ext cx="2859088" cy="914400"/>
          </a:xfrm>
          <a:prstGeom prst="rect">
            <a:avLst/>
          </a:prstGeom>
          <a:noFill/>
          <a:ln w="9525">
            <a:noFill/>
            <a:miter lim="800000"/>
            <a:headEnd/>
            <a:tailEnd/>
          </a:ln>
          <a:effectLst/>
        </p:spPr>
        <p:txBody>
          <a:bodyPr wrap="none" anchor="ctr"/>
          <a:lstStyle/>
          <a:p>
            <a:pPr algn="l" fontAlgn="b"/>
            <a:r>
              <a:rPr lang="zh-CN" altLang="en-US" sz="3600" b="1">
                <a:solidFill>
                  <a:srgbClr val="BFC2D3"/>
                </a:solidFill>
                <a:ea typeface="华文行楷" pitchFamily="2" charset="-122"/>
              </a:rPr>
              <a:t>吉林大学</a:t>
            </a:r>
          </a:p>
          <a:p>
            <a:pPr algn="l" fontAlgn="b"/>
            <a:r>
              <a:rPr lang="zh-CN" altLang="en-US" b="1">
                <a:ea typeface="楷体_GB2312" pitchFamily="49" charset="-122"/>
              </a:rPr>
              <a:t>                </a:t>
            </a:r>
          </a:p>
        </p:txBody>
      </p:sp>
      <p:pic>
        <p:nvPicPr>
          <p:cNvPr id="1052" name="Picture 28" descr="tb"/>
          <p:cNvPicPr>
            <a:picLocks noChangeAspect="1" noChangeArrowheads="1"/>
          </p:cNvPicPr>
          <p:nvPr userDrawn="1"/>
        </p:nvPicPr>
        <p:blipFill>
          <a:blip r:embed="rId17"/>
          <a:srcRect/>
          <a:stretch>
            <a:fillRect/>
          </a:stretch>
        </p:blipFill>
        <p:spPr bwMode="auto">
          <a:xfrm>
            <a:off x="228600" y="149225"/>
            <a:ext cx="954088" cy="917575"/>
          </a:xfrm>
          <a:prstGeom prst="rect">
            <a:avLst/>
          </a:prstGeom>
          <a:noFill/>
        </p:spPr>
      </p:pic>
      <p:graphicFrame>
        <p:nvGraphicFramePr>
          <p:cNvPr id="1054" name="Object 30"/>
          <p:cNvGraphicFramePr>
            <a:graphicFrameLocks noChangeAspect="1"/>
          </p:cNvGraphicFramePr>
          <p:nvPr/>
        </p:nvGraphicFramePr>
        <p:xfrm>
          <a:off x="4067175" y="6584950"/>
          <a:ext cx="1981200" cy="233363"/>
        </p:xfrm>
        <a:graphic>
          <a:graphicData uri="http://schemas.openxmlformats.org/presentationml/2006/ole">
            <p:oleObj spid="_x0000_s1054" name="图片" r:id="rId18" imgW="1981080" imgH="233640" progId="Word.Picture.8">
              <p:embed/>
            </p:oleObj>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rtl="0" fontAlgn="base">
        <a:spcBef>
          <a:spcPct val="0"/>
        </a:spcBef>
        <a:spcAft>
          <a:spcPct val="0"/>
        </a:spcAft>
        <a:defRPr kumimoji="1" sz="3600">
          <a:solidFill>
            <a:schemeClr val="tx2"/>
          </a:solidFill>
          <a:latin typeface="+mj-lt"/>
          <a:ea typeface="+mj-ea"/>
          <a:cs typeface="+mj-cs"/>
        </a:defRPr>
      </a:lvl1pPr>
      <a:lvl2pPr algn="ctr" rtl="0" fontAlgn="base">
        <a:spcBef>
          <a:spcPct val="0"/>
        </a:spcBef>
        <a:spcAft>
          <a:spcPct val="0"/>
        </a:spcAft>
        <a:defRPr kumimoji="1" sz="3600">
          <a:solidFill>
            <a:schemeClr val="tx2"/>
          </a:solidFill>
          <a:latin typeface="Times New Roman" pitchFamily="18" charset="0"/>
          <a:ea typeface="宋体" pitchFamily="2" charset="-122"/>
        </a:defRPr>
      </a:lvl2pPr>
      <a:lvl3pPr algn="ctr" rtl="0" fontAlgn="base">
        <a:spcBef>
          <a:spcPct val="0"/>
        </a:spcBef>
        <a:spcAft>
          <a:spcPct val="0"/>
        </a:spcAft>
        <a:defRPr kumimoji="1" sz="3600">
          <a:solidFill>
            <a:schemeClr val="tx2"/>
          </a:solidFill>
          <a:latin typeface="Times New Roman" pitchFamily="18" charset="0"/>
          <a:ea typeface="宋体" pitchFamily="2" charset="-122"/>
        </a:defRPr>
      </a:lvl3pPr>
      <a:lvl4pPr algn="ctr" rtl="0" fontAlgn="base">
        <a:spcBef>
          <a:spcPct val="0"/>
        </a:spcBef>
        <a:spcAft>
          <a:spcPct val="0"/>
        </a:spcAft>
        <a:defRPr kumimoji="1" sz="3600">
          <a:solidFill>
            <a:schemeClr val="tx2"/>
          </a:solidFill>
          <a:latin typeface="Times New Roman" pitchFamily="18" charset="0"/>
          <a:ea typeface="宋体" pitchFamily="2" charset="-122"/>
        </a:defRPr>
      </a:lvl4pPr>
      <a:lvl5pPr algn="ctr" rtl="0" fontAlgn="base">
        <a:spcBef>
          <a:spcPct val="0"/>
        </a:spcBef>
        <a:spcAft>
          <a:spcPct val="0"/>
        </a:spcAft>
        <a:defRPr kumimoji="1" sz="36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36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36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36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3600">
          <a:solidFill>
            <a:schemeClr val="tx2"/>
          </a:solidFill>
          <a:latin typeface="Times New Roman" pitchFamily="18" charset="0"/>
          <a:ea typeface="宋体" pitchFamily="2" charset="-122"/>
        </a:defRPr>
      </a:lvl9pPr>
    </p:titleStyle>
    <p:body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gif"/></Relationships>
</file>

<file path=ppt/slides/_rels/slide10.x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Microsoft_Office_Word_97_-_2003___1.doc"/><Relationship Id="rId2" Type="http://schemas.openxmlformats.org/officeDocument/2006/relationships/slideLayout" Target="../slideLayouts/slideLayout2.xml"/><Relationship Id="rId1" Type="http://schemas.openxmlformats.org/officeDocument/2006/relationships/vmlDrawing" Target="../drawings/vmlDrawing2.v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www.tasking.com/" TargetMode="External"/><Relationship Id="rId2" Type="http://schemas.openxmlformats.org/officeDocument/2006/relationships/hyperlink" Target="http://www.nohau.com/"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8.jpeg"/><Relationship Id="rId7" Type="http://schemas.openxmlformats.org/officeDocument/2006/relationships/image" Target="http://img.pcpop.com/upimg3/2005/7/26/1288213935244402.jpg" TargetMode="External"/><Relationship Id="rId2" Type="http://schemas.openxmlformats.org/officeDocument/2006/relationships/image" Target="../media/image37.jpeg"/><Relationship Id="rId1" Type="http://schemas.openxmlformats.org/officeDocument/2006/relationships/slideLayout" Target="../slideLayouts/slideLayout12.xml"/><Relationship Id="rId6" Type="http://schemas.openxmlformats.org/officeDocument/2006/relationships/image" Target="../media/image40.jpeg"/><Relationship Id="rId5" Type="http://schemas.openxmlformats.org/officeDocument/2006/relationships/image" Target="http://image2.sina.com.cn/jc/2005-04-12/U28P27T1D280320F26DT20050412074831.jpg" TargetMode="External"/><Relationship Id="rId10" Type="http://schemas.openxmlformats.org/officeDocument/2006/relationships/image" Target="../media/image42.jpeg"/><Relationship Id="rId4" Type="http://schemas.openxmlformats.org/officeDocument/2006/relationships/image" Target="../media/image39.jpeg"/><Relationship Id="rId9" Type="http://schemas.openxmlformats.org/officeDocument/2006/relationships/image" Target="http://news.huash.com/img/2003-10/16/xin_a207e41cff3e11d79f5d000bcddce6dc.jpg" TargetMode="External"/></Relationships>
</file>

<file path=ppt/slides/_rels/slide49.xml.rels><?xml version="1.0" encoding="UTF-8" standalone="yes"?>
<Relationships xmlns="http://schemas.openxmlformats.org/package/2006/relationships"><Relationship Id="rId8" Type="http://schemas.openxmlformats.org/officeDocument/2006/relationships/image" Target="../media/image49.jpeg"/><Relationship Id="rId13" Type="http://schemas.openxmlformats.org/officeDocument/2006/relationships/image" Target="../media/image54.jpeg"/><Relationship Id="rId18" Type="http://schemas.openxmlformats.org/officeDocument/2006/relationships/image" Target="../media/image59.jpeg"/><Relationship Id="rId3" Type="http://schemas.openxmlformats.org/officeDocument/2006/relationships/image" Target="../media/image44.jpeg"/><Relationship Id="rId7" Type="http://schemas.openxmlformats.org/officeDocument/2006/relationships/image" Target="../media/image48.jpeg"/><Relationship Id="rId12" Type="http://schemas.openxmlformats.org/officeDocument/2006/relationships/image" Target="../media/image53.jpeg"/><Relationship Id="rId17" Type="http://schemas.openxmlformats.org/officeDocument/2006/relationships/image" Target="../media/image58.jpeg"/><Relationship Id="rId2" Type="http://schemas.openxmlformats.org/officeDocument/2006/relationships/image" Target="../media/image43.jpeg"/><Relationship Id="rId16" Type="http://schemas.openxmlformats.org/officeDocument/2006/relationships/image" Target="../media/image57.jpeg"/><Relationship Id="rId1" Type="http://schemas.openxmlformats.org/officeDocument/2006/relationships/slideLayout" Target="../slideLayouts/slideLayout12.xml"/><Relationship Id="rId6" Type="http://schemas.openxmlformats.org/officeDocument/2006/relationships/image" Target="../media/image47.jpeg"/><Relationship Id="rId11" Type="http://schemas.openxmlformats.org/officeDocument/2006/relationships/image" Target="../media/image52.jpeg"/><Relationship Id="rId5" Type="http://schemas.openxmlformats.org/officeDocument/2006/relationships/image" Target="../media/image46.jpeg"/><Relationship Id="rId15" Type="http://schemas.openxmlformats.org/officeDocument/2006/relationships/image" Target="../media/image56.jpeg"/><Relationship Id="rId10" Type="http://schemas.openxmlformats.org/officeDocument/2006/relationships/image" Target="../media/image51.jpeg"/><Relationship Id="rId4" Type="http://schemas.openxmlformats.org/officeDocument/2006/relationships/image" Target="../media/image45.jpeg"/><Relationship Id="rId9" Type="http://schemas.openxmlformats.org/officeDocument/2006/relationships/image" Target="../media/image50.jpeg"/><Relationship Id="rId14" Type="http://schemas.openxmlformats.org/officeDocument/2006/relationships/image" Target="../media/image55.jpe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69.jpeg"/><Relationship Id="rId3" Type="http://schemas.openxmlformats.org/officeDocument/2006/relationships/image" Target="../media/image60.gif"/><Relationship Id="rId7" Type="http://schemas.openxmlformats.org/officeDocument/2006/relationships/image" Target="../media/image64.jpeg"/><Relationship Id="rId12" Type="http://schemas.openxmlformats.org/officeDocument/2006/relationships/image" Target="../media/image68.jpeg"/><Relationship Id="rId2" Type="http://schemas.openxmlformats.org/officeDocument/2006/relationships/hyperlink" Target="http://www.gpsbj.com/uploadpic/2005080911302129247.gif" TargetMode="External"/><Relationship Id="rId1" Type="http://schemas.openxmlformats.org/officeDocument/2006/relationships/slideLayout" Target="../slideLayouts/slideLayout12.xml"/><Relationship Id="rId6" Type="http://schemas.openxmlformats.org/officeDocument/2006/relationships/image" Target="../media/image63.jpeg"/><Relationship Id="rId11" Type="http://schemas.openxmlformats.org/officeDocument/2006/relationships/image" Target="../media/image67.jpeg"/><Relationship Id="rId5" Type="http://schemas.openxmlformats.org/officeDocument/2006/relationships/image" Target="../media/image62.jpeg"/><Relationship Id="rId10" Type="http://schemas.openxmlformats.org/officeDocument/2006/relationships/image" Target="../media/image66.jpeg"/><Relationship Id="rId4" Type="http://schemas.openxmlformats.org/officeDocument/2006/relationships/image" Target="../media/image61.png"/><Relationship Id="rId9" Type="http://schemas.openxmlformats.org/officeDocument/2006/relationships/image" Target="http://www.eguo.com/ware/toys/wareimages/08020000196.gif" TargetMode="External"/></Relationships>
</file>

<file path=ppt/slides/_rels/slide51.xml.rels><?xml version="1.0" encoding="UTF-8" standalone="yes"?>
<Relationships xmlns="http://schemas.openxmlformats.org/package/2006/relationships"><Relationship Id="rId8" Type="http://schemas.openxmlformats.org/officeDocument/2006/relationships/image" Target="../media/image74.jpeg"/><Relationship Id="rId3" Type="http://schemas.openxmlformats.org/officeDocument/2006/relationships/image" Target="../media/image71.png"/><Relationship Id="rId7" Type="http://schemas.openxmlformats.org/officeDocument/2006/relationships/image" Target="http://www.cbiq.com/vip/sys_company/info_photo/CBIQMessagePic/binnhu/20050804151520.gif" TargetMode="External"/><Relationship Id="rId2" Type="http://schemas.openxmlformats.org/officeDocument/2006/relationships/image" Target="../media/image70.png"/><Relationship Id="rId1" Type="http://schemas.openxmlformats.org/officeDocument/2006/relationships/slideLayout" Target="../slideLayouts/slideLayout12.xml"/><Relationship Id="rId6" Type="http://schemas.openxmlformats.org/officeDocument/2006/relationships/image" Target="../media/image73.gif"/><Relationship Id="rId5" Type="http://schemas.openxmlformats.org/officeDocument/2006/relationships/image" Target="../media/image72.png"/><Relationship Id="rId4" Type="http://schemas.openxmlformats.org/officeDocument/2006/relationships/image" Target="http://www.eguo.com/ware/use/wareimages/06102000019.gif" TargetMode="External"/></Relationships>
</file>

<file path=ppt/slides/_rels/slide52.xml.rels><?xml version="1.0" encoding="UTF-8" standalone="yes"?>
<Relationships xmlns="http://schemas.openxmlformats.org/package/2006/relationships"><Relationship Id="rId8" Type="http://schemas.openxmlformats.org/officeDocument/2006/relationships/image" Target="../media/image81.jpeg"/><Relationship Id="rId3" Type="http://schemas.openxmlformats.org/officeDocument/2006/relationships/image" Target="../media/image76.jpeg"/><Relationship Id="rId7" Type="http://schemas.openxmlformats.org/officeDocument/2006/relationships/image" Target="../media/image80.jpeg"/><Relationship Id="rId2" Type="http://schemas.openxmlformats.org/officeDocument/2006/relationships/image" Target="../media/image75.jpeg"/><Relationship Id="rId1" Type="http://schemas.openxmlformats.org/officeDocument/2006/relationships/slideLayout" Target="../slideLayouts/slideLayout12.xml"/><Relationship Id="rId6" Type="http://schemas.openxmlformats.org/officeDocument/2006/relationships/image" Target="../media/image79.jpeg"/><Relationship Id="rId5" Type="http://schemas.openxmlformats.org/officeDocument/2006/relationships/image" Target="../media/image78.png"/><Relationship Id="rId10" Type="http://schemas.openxmlformats.org/officeDocument/2006/relationships/image" Target="../media/image83.jpeg"/><Relationship Id="rId4" Type="http://schemas.openxmlformats.org/officeDocument/2006/relationships/image" Target="../media/image77.jpeg"/><Relationship Id="rId9" Type="http://schemas.openxmlformats.org/officeDocument/2006/relationships/image" Target="../media/image82.jpeg"/></Relationships>
</file>

<file path=ppt/slides/_rels/slide53.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9.png"/><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2.bin"/><Relationship Id="rId11" Type="http://schemas.openxmlformats.org/officeDocument/2006/relationships/oleObject" Target="../embeddings/oleObject4.bin"/><Relationship Id="rId5" Type="http://schemas.openxmlformats.org/officeDocument/2006/relationships/image" Target="../media/image91.wmf"/><Relationship Id="rId10" Type="http://schemas.openxmlformats.org/officeDocument/2006/relationships/image" Target="../media/image93.png"/><Relationship Id="rId4" Type="http://schemas.openxmlformats.org/officeDocument/2006/relationships/image" Target="../media/image90.png"/><Relationship Id="rId9" Type="http://schemas.openxmlformats.org/officeDocument/2006/relationships/image" Target="file:///I:\Doris\HERBERTS\front1.TIF" TargetMode="External"/></Relationships>
</file>

<file path=ppt/slides/_rels/slide56.xml.rels><?xml version="1.0" encoding="UTF-8" standalone="yes"?>
<Relationships xmlns="http://schemas.openxmlformats.org/package/2006/relationships"><Relationship Id="rId3" Type="http://schemas.openxmlformats.org/officeDocument/2006/relationships/oleObject" Target="../embeddings/Microsoft_Office_Word_97_-_2003___2.doc"/><Relationship Id="rId2" Type="http://schemas.openxmlformats.org/officeDocument/2006/relationships/slideLayout" Target="../slideLayouts/slideLayout2.xml"/><Relationship Id="rId1" Type="http://schemas.openxmlformats.org/officeDocument/2006/relationships/vmlDrawing" Target="../drawings/vmlDrawing4.v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http://www.siica.org.cn/epublish/gb/paper249/206/class024900005/image/img585533_1.jpg" TargetMode="External"/><Relationship Id="rId18" Type="http://schemas.openxmlformats.org/officeDocument/2006/relationships/image" Target="../media/image18.jpeg"/><Relationship Id="rId3" Type="http://schemas.openxmlformats.org/officeDocument/2006/relationships/image" Target="../media/image10.jpeg"/><Relationship Id="rId21" Type="http://schemas.openxmlformats.org/officeDocument/2006/relationships/image" Target="../media/image20.jpeg"/><Relationship Id="rId7" Type="http://schemas.openxmlformats.org/officeDocument/2006/relationships/image" Target="http://image.taobao.com/bao/uploaded/20050123/520/523145e0894608e6f64a189143de2054_035644.jpg" TargetMode="External"/><Relationship Id="rId12" Type="http://schemas.openxmlformats.org/officeDocument/2006/relationships/image" Target="../media/image15.jpeg"/><Relationship Id="rId17" Type="http://schemas.openxmlformats.org/officeDocument/2006/relationships/image" Target="http://img1.qq.com/fashion/20050712/2004703.jpg" TargetMode="External"/><Relationship Id="rId2" Type="http://schemas.openxmlformats.org/officeDocument/2006/relationships/image" Target="http://www.blogbus.com/blogbus/blog/images/templates/spirit/background_b.jpg" TargetMode="External"/><Relationship Id="rId16" Type="http://schemas.openxmlformats.org/officeDocument/2006/relationships/image" Target="../media/image17.jpeg"/><Relationship Id="rId20" Type="http://schemas.openxmlformats.org/officeDocument/2006/relationships/image" Target="../media/image19.jpeg"/><Relationship Id="rId1" Type="http://schemas.openxmlformats.org/officeDocument/2006/relationships/slideLayout" Target="../slideLayouts/slideLayout14.xml"/><Relationship Id="rId6" Type="http://schemas.openxmlformats.org/officeDocument/2006/relationships/image" Target="../media/image12.jpeg"/><Relationship Id="rId11" Type="http://schemas.openxmlformats.org/officeDocument/2006/relationships/image" Target="http://www.ez-go.net/images/7500.jpg" TargetMode="External"/><Relationship Id="rId24" Type="http://schemas.openxmlformats.org/officeDocument/2006/relationships/image" Target="http://www.chinanews.com.cn/news/2005/2005-04-14/26/_1113478444_0504140077.jpg" TargetMode="External"/><Relationship Id="rId5" Type="http://schemas.openxmlformats.org/officeDocument/2006/relationships/image" Target="../media/image11.jpeg"/><Relationship Id="rId15" Type="http://schemas.openxmlformats.org/officeDocument/2006/relationships/image" Target="http://comic.qq.com/images/other/2005/03/03/zb3/02.jpg" TargetMode="External"/><Relationship Id="rId23" Type="http://schemas.openxmlformats.org/officeDocument/2006/relationships/image" Target="../media/image22.jpeg"/><Relationship Id="rId10" Type="http://schemas.openxmlformats.org/officeDocument/2006/relationships/image" Target="../media/image14.jpeg"/><Relationship Id="rId19" Type="http://schemas.openxmlformats.org/officeDocument/2006/relationships/image" Target="http://img1.qq.com/fashion/20050712/2004705.jpg" TargetMode="External"/><Relationship Id="rId4" Type="http://schemas.openxmlformats.org/officeDocument/2006/relationships/image" Target="http://kitchencarvers.com/images/CoffeeSredo100_small.JPG" TargetMode="External"/><Relationship Id="rId9" Type="http://schemas.openxmlformats.org/officeDocument/2006/relationships/image" Target="http://image.taobao.com/bao/uploaded/20050602/c10/c1535fa819ea7d8fb1c4c9e5ec6ba763_094843.jpg" TargetMode="External"/><Relationship Id="rId14" Type="http://schemas.openxmlformats.org/officeDocument/2006/relationships/image" Target="../media/image16.jpeg"/><Relationship Id="rId22" Type="http://schemas.openxmlformats.org/officeDocument/2006/relationships/image" Target="../media/image21.jpeg"/></Relationships>
</file>

<file path=ppt/slides/_rels/slide60.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97.wmf"/><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99.wmf"/><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Microsoft_Office_Word_97_-_2003___3.doc"/><Relationship Id="rId2" Type="http://schemas.openxmlformats.org/officeDocument/2006/relationships/slideLayout" Target="../slideLayouts/slideLayout2.xml"/><Relationship Id="rId1" Type="http://schemas.openxmlformats.org/officeDocument/2006/relationships/vmlDrawing" Target="../drawings/vmlDrawing5.vml"/></Relationships>
</file>

<file path=ppt/slides/_rels/slide77.xml.rels><?xml version="1.0" encoding="UTF-8" standalone="yes"?>
<Relationships xmlns="http://schemas.openxmlformats.org/package/2006/relationships"><Relationship Id="rId3" Type="http://schemas.openxmlformats.org/officeDocument/2006/relationships/oleObject" Target="../embeddings/Microsoft_Office_Word_97_-_2003___4.doc"/><Relationship Id="rId2" Type="http://schemas.openxmlformats.org/officeDocument/2006/relationships/slideLayout" Target="../slideLayouts/slideLayout2.xml"/><Relationship Id="rId1" Type="http://schemas.openxmlformats.org/officeDocument/2006/relationships/vmlDrawing" Target="../drawings/vmlDrawing6.vml"/></Relationships>
</file>

<file path=ppt/slides/_rels/slide7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Microsoft_Office_Word_97_-_2003___5.doc"/><Relationship Id="rId2" Type="http://schemas.openxmlformats.org/officeDocument/2006/relationships/slideLayout" Target="../slideLayouts/slideLayout2.xml"/><Relationship Id="rId1" Type="http://schemas.openxmlformats.org/officeDocument/2006/relationships/vmlDrawing" Target="../drawings/vmlDrawing7.v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gif"/><Relationship Id="rId7" Type="http://schemas.openxmlformats.org/officeDocument/2006/relationships/image" Target="../media/image113.gif"/><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2.gif"/><Relationship Id="rId5" Type="http://schemas.openxmlformats.org/officeDocument/2006/relationships/image" Target="../media/image111.jpeg"/><Relationship Id="rId4" Type="http://schemas.openxmlformats.org/officeDocument/2006/relationships/image" Target="../media/image110.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body" idx="1"/>
          </p:nvPr>
        </p:nvSpPr>
        <p:spPr/>
        <p:txBody>
          <a:bodyPr/>
          <a:lstStyle/>
          <a:p>
            <a:endParaRPr lang="zh-CN" altLang="zh-CN"/>
          </a:p>
        </p:txBody>
      </p:sp>
      <p:sp>
        <p:nvSpPr>
          <p:cNvPr id="194563" name="Rectangle 3"/>
          <p:cNvSpPr>
            <a:spLocks noGrp="1" noChangeArrowheads="1"/>
          </p:cNvSpPr>
          <p:nvPr>
            <p:ph type="title"/>
          </p:nvPr>
        </p:nvSpPr>
        <p:spPr/>
        <p:txBody>
          <a:bodyPr/>
          <a:lstStyle/>
          <a:p>
            <a:endParaRPr lang="zh-CN" altLang="zh-CN"/>
          </a:p>
        </p:txBody>
      </p:sp>
      <p:sp>
        <p:nvSpPr>
          <p:cNvPr id="194564" name="Rectangle 4"/>
          <p:cNvSpPr>
            <a:spLocks noChangeArrowheads="1"/>
          </p:cNvSpPr>
          <p:nvPr/>
        </p:nvSpPr>
        <p:spPr bwMode="auto">
          <a:xfrm>
            <a:off x="0" y="0"/>
            <a:ext cx="9144000" cy="6858000"/>
          </a:xfrm>
          <a:prstGeom prst="rect">
            <a:avLst/>
          </a:prstGeom>
          <a:solidFill>
            <a:srgbClr val="3333FF"/>
          </a:solidFill>
          <a:ln w="9525">
            <a:solidFill>
              <a:schemeClr val="tx1"/>
            </a:solidFill>
            <a:miter lim="800000"/>
            <a:headEnd/>
            <a:tailEnd/>
          </a:ln>
          <a:effectLst/>
        </p:spPr>
        <p:txBody>
          <a:bodyPr wrap="none" anchor="ctr"/>
          <a:lstStyle/>
          <a:p>
            <a:endParaRPr lang="zh-CN" altLang="en-US"/>
          </a:p>
        </p:txBody>
      </p:sp>
      <p:pic>
        <p:nvPicPr>
          <p:cNvPr id="194566" name="Picture 6" descr="jida_r1_c1"/>
          <p:cNvPicPr>
            <a:picLocks noChangeAspect="1" noChangeArrowheads="1"/>
          </p:cNvPicPr>
          <p:nvPr/>
        </p:nvPicPr>
        <p:blipFill>
          <a:blip r:embed="rId2"/>
          <a:srcRect/>
          <a:stretch>
            <a:fillRect/>
          </a:stretch>
        </p:blipFill>
        <p:spPr bwMode="auto">
          <a:xfrm>
            <a:off x="8001000" y="5703888"/>
            <a:ext cx="1039813" cy="1154112"/>
          </a:xfrm>
          <a:prstGeom prst="rect">
            <a:avLst/>
          </a:prstGeom>
          <a:noFill/>
        </p:spPr>
      </p:pic>
      <p:pic>
        <p:nvPicPr>
          <p:cNvPr id="194568" name="Picture 8" descr="bk03"/>
          <p:cNvPicPr>
            <a:picLocks noChangeAspect="1" noChangeArrowheads="1"/>
          </p:cNvPicPr>
          <p:nvPr/>
        </p:nvPicPr>
        <p:blipFill>
          <a:blip r:embed="rId3"/>
          <a:srcRect/>
          <a:stretch>
            <a:fillRect/>
          </a:stretch>
        </p:blipFill>
        <p:spPr bwMode="auto">
          <a:xfrm>
            <a:off x="1330325" y="1371600"/>
            <a:ext cx="6823075" cy="342900"/>
          </a:xfrm>
          <a:prstGeom prst="rect">
            <a:avLst/>
          </a:prstGeom>
          <a:noFill/>
        </p:spPr>
      </p:pic>
      <p:sp>
        <p:nvSpPr>
          <p:cNvPr id="194569" name="Rectangle 9"/>
          <p:cNvSpPr>
            <a:spLocks noChangeArrowheads="1"/>
          </p:cNvSpPr>
          <p:nvPr/>
        </p:nvSpPr>
        <p:spPr bwMode="auto">
          <a:xfrm>
            <a:off x="331788" y="3962400"/>
            <a:ext cx="8431212" cy="2667000"/>
          </a:xfrm>
          <a:prstGeom prst="rect">
            <a:avLst/>
          </a:prstGeom>
          <a:noFill/>
          <a:ln w="9525">
            <a:noFill/>
            <a:miter lim="800000"/>
            <a:headEnd/>
            <a:tailEnd/>
          </a:ln>
          <a:effectLst/>
        </p:spPr>
        <p:txBody>
          <a:bodyPr/>
          <a:lstStyle/>
          <a:p>
            <a:pPr marL="342900" indent="-342900" algn="l">
              <a:lnSpc>
                <a:spcPct val="90000"/>
              </a:lnSpc>
              <a:spcBef>
                <a:spcPct val="20000"/>
              </a:spcBef>
            </a:pPr>
            <a:endParaRPr lang="en-US" altLang="zh-CN" sz="3200" b="1">
              <a:latin typeface="宋体" pitchFamily="2" charset="-122"/>
            </a:endParaRPr>
          </a:p>
          <a:p>
            <a:pPr marL="342900" indent="-342900" algn="l">
              <a:lnSpc>
                <a:spcPct val="90000"/>
              </a:lnSpc>
              <a:spcBef>
                <a:spcPct val="20000"/>
              </a:spcBef>
            </a:pPr>
            <a:endParaRPr lang="en-US" altLang="zh-CN" sz="3200" b="1">
              <a:latin typeface="宋体" pitchFamily="2" charset="-122"/>
            </a:endParaRPr>
          </a:p>
          <a:p>
            <a:pPr marL="342900" indent="-342900" algn="l">
              <a:lnSpc>
                <a:spcPct val="90000"/>
              </a:lnSpc>
              <a:spcBef>
                <a:spcPct val="20000"/>
              </a:spcBef>
            </a:pPr>
            <a:r>
              <a:rPr lang="zh-CN" altLang="en-US" sz="3200" b="1">
                <a:solidFill>
                  <a:schemeClr val="bg1"/>
                </a:solidFill>
                <a:latin typeface="宋体" pitchFamily="2" charset="-122"/>
              </a:rPr>
              <a:t>主讲人： 赵宏伟              学时： </a:t>
            </a:r>
            <a:r>
              <a:rPr lang="en-US" altLang="zh-CN" sz="3200" b="1">
                <a:solidFill>
                  <a:schemeClr val="bg1"/>
                </a:solidFill>
                <a:latin typeface="宋体" pitchFamily="2" charset="-122"/>
              </a:rPr>
              <a:t>32</a:t>
            </a:r>
            <a:endParaRPr lang="en-US" altLang="zh-CN" sz="3200" b="1">
              <a:solidFill>
                <a:srgbClr val="FF0000"/>
              </a:solidFill>
              <a:latin typeface="宋体" pitchFamily="2" charset="-122"/>
            </a:endParaRPr>
          </a:p>
          <a:p>
            <a:pPr marL="342900" indent="-342900" algn="l">
              <a:lnSpc>
                <a:spcPct val="90000"/>
              </a:lnSpc>
              <a:spcBef>
                <a:spcPct val="20000"/>
              </a:spcBef>
            </a:pPr>
            <a:r>
              <a:rPr lang="en-US" altLang="zh-CN" b="1">
                <a:ea typeface="华文行楷" pitchFamily="2" charset="-122"/>
              </a:rPr>
              <a:t>                          </a:t>
            </a:r>
          </a:p>
          <a:p>
            <a:pPr marL="342900" indent="-342900" algn="l">
              <a:lnSpc>
                <a:spcPct val="90000"/>
              </a:lnSpc>
              <a:spcBef>
                <a:spcPct val="20000"/>
              </a:spcBef>
            </a:pPr>
            <a:r>
              <a:rPr lang="en-US" altLang="zh-CN" b="1">
                <a:ea typeface="华文行楷" pitchFamily="2" charset="-122"/>
              </a:rPr>
              <a:t>                            </a:t>
            </a:r>
            <a:r>
              <a:rPr lang="zh-CN" altLang="en-US" b="1">
                <a:ea typeface="华文行楷" pitchFamily="2" charset="-122"/>
              </a:rPr>
              <a:t>吉林大学计算机科学与技术学院</a:t>
            </a:r>
            <a:r>
              <a:rPr lang="zh-CN" altLang="en-US" sz="2800" b="1"/>
              <a:t>                </a:t>
            </a:r>
          </a:p>
        </p:txBody>
      </p:sp>
      <p:pic>
        <p:nvPicPr>
          <p:cNvPr id="194570" name="Picture 10" descr="line003"/>
          <p:cNvPicPr>
            <a:picLocks noChangeArrowheads="1"/>
          </p:cNvPicPr>
          <p:nvPr/>
        </p:nvPicPr>
        <p:blipFill>
          <a:blip r:embed="rId4"/>
          <a:srcRect/>
          <a:stretch>
            <a:fillRect/>
          </a:stretch>
        </p:blipFill>
        <p:spPr bwMode="auto">
          <a:xfrm>
            <a:off x="0" y="0"/>
            <a:ext cx="9144000" cy="114300"/>
          </a:xfrm>
          <a:prstGeom prst="rect">
            <a:avLst/>
          </a:prstGeom>
          <a:noFill/>
        </p:spPr>
      </p:pic>
      <p:pic>
        <p:nvPicPr>
          <p:cNvPr id="194571" name="Picture 11" descr="line003"/>
          <p:cNvPicPr>
            <a:picLocks noChangeArrowheads="1"/>
          </p:cNvPicPr>
          <p:nvPr/>
        </p:nvPicPr>
        <p:blipFill>
          <a:blip r:embed="rId4"/>
          <a:srcRect/>
          <a:stretch>
            <a:fillRect/>
          </a:stretch>
        </p:blipFill>
        <p:spPr bwMode="auto">
          <a:xfrm>
            <a:off x="0" y="6743700"/>
            <a:ext cx="9144000" cy="114300"/>
          </a:xfrm>
          <a:prstGeom prst="rect">
            <a:avLst/>
          </a:prstGeom>
          <a:noFill/>
        </p:spPr>
      </p:pic>
      <p:pic>
        <p:nvPicPr>
          <p:cNvPr id="194574" name="Picture 14"/>
          <p:cNvPicPr>
            <a:picLocks noChangeAspect="1" noChangeArrowheads="1"/>
          </p:cNvPicPr>
          <p:nvPr/>
        </p:nvPicPr>
        <p:blipFill>
          <a:blip r:embed="rId5"/>
          <a:srcRect/>
          <a:stretch>
            <a:fillRect/>
          </a:stretch>
        </p:blipFill>
        <p:spPr bwMode="auto">
          <a:xfrm>
            <a:off x="0" y="1905000"/>
            <a:ext cx="9144000" cy="3048000"/>
          </a:xfrm>
          <a:prstGeom prst="rect">
            <a:avLst/>
          </a:prstGeom>
          <a:noFill/>
          <a:ln w="9525">
            <a:noFill/>
            <a:miter lim="800000"/>
            <a:headEnd/>
            <a:tailEnd/>
          </a:ln>
        </p:spPr>
      </p:pic>
      <p:sp>
        <p:nvSpPr>
          <p:cNvPr id="194575" name="Text Box 15"/>
          <p:cNvSpPr txBox="1">
            <a:spLocks noChangeArrowheads="1"/>
          </p:cNvSpPr>
          <p:nvPr/>
        </p:nvSpPr>
        <p:spPr bwMode="auto">
          <a:xfrm>
            <a:off x="1476375" y="260350"/>
            <a:ext cx="6400800" cy="1311275"/>
          </a:xfrm>
          <a:prstGeom prst="rect">
            <a:avLst/>
          </a:prstGeom>
          <a:noFill/>
          <a:ln w="9525">
            <a:noFill/>
            <a:miter lim="800000"/>
            <a:headEnd/>
            <a:tailEnd/>
          </a:ln>
          <a:effectLst>
            <a:outerShdw dist="28398" dir="17793903" algn="ctr" rotWithShape="0">
              <a:srgbClr val="FFFF00"/>
            </a:outerShdw>
          </a:effectLst>
        </p:spPr>
        <p:txBody>
          <a:bodyPr>
            <a:spAutoFit/>
          </a:bodyPr>
          <a:lstStyle/>
          <a:p>
            <a:pPr>
              <a:spcBef>
                <a:spcPct val="50000"/>
              </a:spcBef>
            </a:pPr>
            <a:r>
              <a:rPr lang="zh-CN" altLang="en-US" sz="8000" b="1">
                <a:solidFill>
                  <a:srgbClr val="FF3300"/>
                </a:solidFill>
                <a:ea typeface="华文行楷" pitchFamily="2" charset="-122"/>
              </a:rPr>
              <a:t>嵌入式系统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 fill="hold">
                                          <p:stCondLst>
                                            <p:cond delay="0"/>
                                          </p:stCondLst>
                                        </p:cTn>
                                        <p:tgtEl>
                                          <p:spTgt spid="194568"/>
                                        </p:tgtEl>
                                        <p:attrNameLst>
                                          <p:attrName>style.visibility</p:attrName>
                                        </p:attrNameLst>
                                      </p:cBhvr>
                                      <p:to>
                                        <p:strVal val="visible"/>
                                      </p:to>
                                    </p:set>
                                    <p:animEffect transition="in" filter="box(in)">
                                      <p:cBhvr>
                                        <p:cTn id="7" dur="500"/>
                                        <p:tgtEl>
                                          <p:spTgt spid="194568"/>
                                        </p:tgtEl>
                                      </p:cBhvr>
                                    </p:animEffect>
                                  </p:childTnLst>
                                </p:cTn>
                              </p:par>
                            </p:childTnLst>
                          </p:cTn>
                        </p:par>
                        <p:par>
                          <p:cTn id="8" fill="hold">
                            <p:stCondLst>
                              <p:cond delay="500"/>
                            </p:stCondLst>
                            <p:childTnLst>
                              <p:par>
                                <p:cTn id="9" presetID="19" presetClass="entr" presetSubtype="10" fill="hold" grpId="0" nodeType="afterEffect">
                                  <p:stCondLst>
                                    <p:cond delay="0"/>
                                  </p:stCondLst>
                                  <p:childTnLst>
                                    <p:set>
                                      <p:cBhvr>
                                        <p:cTn id="10" dur="1" fill="hold">
                                          <p:stCondLst>
                                            <p:cond delay="0"/>
                                          </p:stCondLst>
                                        </p:cTn>
                                        <p:tgtEl>
                                          <p:spTgt spid="194575"/>
                                        </p:tgtEl>
                                        <p:attrNameLst>
                                          <p:attrName>style.visibility</p:attrName>
                                        </p:attrNameLst>
                                      </p:cBhvr>
                                      <p:to>
                                        <p:strVal val="visible"/>
                                      </p:to>
                                    </p:set>
                                    <p:anim calcmode="lin" valueType="num">
                                      <p:cBhvr>
                                        <p:cTn id="11" dur="5000" fill="hold"/>
                                        <p:tgtEl>
                                          <p:spTgt spid="194575"/>
                                        </p:tgtEl>
                                        <p:attrNameLst>
                                          <p:attrName>ppt_w</p:attrName>
                                        </p:attrNameLst>
                                      </p:cBhvr>
                                      <p:tavLst>
                                        <p:tav tm="0" fmla="#ppt_w*sin(2.5*pi*$)">
                                          <p:val>
                                            <p:fltVal val="0"/>
                                          </p:val>
                                        </p:tav>
                                        <p:tav tm="100000">
                                          <p:val>
                                            <p:fltVal val="1"/>
                                          </p:val>
                                        </p:tav>
                                      </p:tavLst>
                                    </p:anim>
                                    <p:anim calcmode="lin" valueType="num">
                                      <p:cBhvr>
                                        <p:cTn id="12" dur="5000" fill="hold"/>
                                        <p:tgtEl>
                                          <p:spTgt spid="194575"/>
                                        </p:tgtEl>
                                        <p:attrNameLst>
                                          <p:attrName>ppt_h</p:attrName>
                                        </p:attrNameLst>
                                      </p:cBhvr>
                                      <p:tavLst>
                                        <p:tav tm="0">
                                          <p:val>
                                            <p:strVal val="#ppt_h"/>
                                          </p:val>
                                        </p:tav>
                                        <p:tav tm="100000">
                                          <p:val>
                                            <p:strVal val="#ppt_h"/>
                                          </p:val>
                                        </p:tav>
                                      </p:tavLst>
                                    </p:anim>
                                  </p:childTnLst>
                                </p:cTn>
                              </p:par>
                            </p:childTnLst>
                          </p:cTn>
                        </p:par>
                        <p:par>
                          <p:cTn id="13" fill="hold">
                            <p:stCondLst>
                              <p:cond delay="5500"/>
                            </p:stCondLst>
                            <p:childTnLst>
                              <p:par>
                                <p:cTn id="14" presetID="2" presetClass="entr" presetSubtype="8" fill="hold" grpId="0" nodeType="afterEffect">
                                  <p:stCondLst>
                                    <p:cond delay="0"/>
                                  </p:stCondLst>
                                  <p:childTnLst>
                                    <p:set>
                                      <p:cBhvr>
                                        <p:cTn id="15" dur="1" fill="hold">
                                          <p:stCondLst>
                                            <p:cond delay="0"/>
                                          </p:stCondLst>
                                        </p:cTn>
                                        <p:tgtEl>
                                          <p:spTgt spid="194569">
                                            <p:txEl>
                                              <p:pRg st="2" end="2"/>
                                            </p:txEl>
                                          </p:spTgt>
                                        </p:tgtEl>
                                        <p:attrNameLst>
                                          <p:attrName>style.visibility</p:attrName>
                                        </p:attrNameLst>
                                      </p:cBhvr>
                                      <p:to>
                                        <p:strVal val="visible"/>
                                      </p:to>
                                    </p:set>
                                    <p:anim calcmode="lin" valueType="num">
                                      <p:cBhvr additive="base">
                                        <p:cTn id="16" dur="500" fill="hold"/>
                                        <p:tgtEl>
                                          <p:spTgt spid="194569">
                                            <p:txEl>
                                              <p:pRg st="2" end="2"/>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194569">
                                            <p:txEl>
                                              <p:pRg st="2" end="2"/>
                                            </p:txEl>
                                          </p:spTgt>
                                        </p:tgtEl>
                                        <p:attrNameLst>
                                          <p:attrName>ppt_y</p:attrName>
                                        </p:attrNameLst>
                                      </p:cBhvr>
                                      <p:tavLst>
                                        <p:tav tm="0">
                                          <p:val>
                                            <p:strVal val="#ppt_y"/>
                                          </p:val>
                                        </p:tav>
                                        <p:tav tm="100000">
                                          <p:val>
                                            <p:strVal val="#ppt_y"/>
                                          </p:val>
                                        </p:tav>
                                      </p:tavLst>
                                    </p:anim>
                                  </p:childTnLst>
                                </p:cTn>
                              </p:par>
                            </p:childTnLst>
                          </p:cTn>
                        </p:par>
                        <p:par>
                          <p:cTn id="18" fill="hold">
                            <p:stCondLst>
                              <p:cond delay="6000"/>
                            </p:stCondLst>
                            <p:childTnLst>
                              <p:par>
                                <p:cTn id="19" presetID="2" presetClass="entr" presetSubtype="8" fill="hold" grpId="0" nodeType="afterEffect">
                                  <p:stCondLst>
                                    <p:cond delay="0"/>
                                  </p:stCondLst>
                                  <p:childTnLst>
                                    <p:set>
                                      <p:cBhvr>
                                        <p:cTn id="20" dur="1" fill="hold">
                                          <p:stCondLst>
                                            <p:cond delay="0"/>
                                          </p:stCondLst>
                                        </p:cTn>
                                        <p:tgtEl>
                                          <p:spTgt spid="194569">
                                            <p:txEl>
                                              <p:pRg st="3" end="3"/>
                                            </p:txEl>
                                          </p:spTgt>
                                        </p:tgtEl>
                                        <p:attrNameLst>
                                          <p:attrName>style.visibility</p:attrName>
                                        </p:attrNameLst>
                                      </p:cBhvr>
                                      <p:to>
                                        <p:strVal val="visible"/>
                                      </p:to>
                                    </p:set>
                                    <p:anim calcmode="lin" valueType="num">
                                      <p:cBhvr additive="base">
                                        <p:cTn id="21" dur="500" fill="hold"/>
                                        <p:tgtEl>
                                          <p:spTgt spid="194569">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94569">
                                            <p:txEl>
                                              <p:pRg st="3" end="3"/>
                                            </p:txEl>
                                          </p:spTgt>
                                        </p:tgtEl>
                                        <p:attrNameLst>
                                          <p:attrName>ppt_y</p:attrName>
                                        </p:attrNameLst>
                                      </p:cBhvr>
                                      <p:tavLst>
                                        <p:tav tm="0">
                                          <p:val>
                                            <p:strVal val="#ppt_y"/>
                                          </p:val>
                                        </p:tav>
                                        <p:tav tm="100000">
                                          <p:val>
                                            <p:strVal val="#ppt_y"/>
                                          </p:val>
                                        </p:tav>
                                      </p:tavLst>
                                    </p:anim>
                                  </p:childTnLst>
                                </p:cTn>
                              </p:par>
                            </p:childTnLst>
                          </p:cTn>
                        </p:par>
                        <p:par>
                          <p:cTn id="23" fill="hold">
                            <p:stCondLst>
                              <p:cond delay="6500"/>
                            </p:stCondLst>
                            <p:childTnLst>
                              <p:par>
                                <p:cTn id="24" presetID="2" presetClass="entr" presetSubtype="8" fill="hold" grpId="0" nodeType="afterEffect">
                                  <p:stCondLst>
                                    <p:cond delay="0"/>
                                  </p:stCondLst>
                                  <p:childTnLst>
                                    <p:set>
                                      <p:cBhvr>
                                        <p:cTn id="25" dur="1" fill="hold">
                                          <p:stCondLst>
                                            <p:cond delay="0"/>
                                          </p:stCondLst>
                                        </p:cTn>
                                        <p:tgtEl>
                                          <p:spTgt spid="194569">
                                            <p:txEl>
                                              <p:pRg st="4" end="4"/>
                                            </p:txEl>
                                          </p:spTgt>
                                        </p:tgtEl>
                                        <p:attrNameLst>
                                          <p:attrName>style.visibility</p:attrName>
                                        </p:attrNameLst>
                                      </p:cBhvr>
                                      <p:to>
                                        <p:strVal val="visible"/>
                                      </p:to>
                                    </p:set>
                                    <p:anim calcmode="lin" valueType="num">
                                      <p:cBhvr additive="base">
                                        <p:cTn id="26" dur="500" fill="hold"/>
                                        <p:tgtEl>
                                          <p:spTgt spid="194569">
                                            <p:txEl>
                                              <p:pRg st="4" end="4"/>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194569">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9" grpId="0" build="p" autoUpdateAnimBg="0" advAuto="0"/>
      <p:bldP spid="194575"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p:txBody>
          <a:bodyPr/>
          <a:lstStyle/>
          <a:p>
            <a:r>
              <a:rPr lang="zh-CN" altLang="en-US" b="1">
                <a:solidFill>
                  <a:srgbClr val="CC0099"/>
                </a:solidFill>
                <a:latin typeface="宋体" pitchFamily="2" charset="-122"/>
              </a:rPr>
              <a:t>嵌入式系统概述</a:t>
            </a:r>
            <a:r>
              <a:rPr lang="zh-CN" altLang="en-US"/>
              <a:t> </a:t>
            </a:r>
          </a:p>
        </p:txBody>
      </p:sp>
      <p:sp>
        <p:nvSpPr>
          <p:cNvPr id="217091" name="Rectangle 3"/>
          <p:cNvSpPr>
            <a:spLocks noGrp="1" noChangeArrowheads="1"/>
          </p:cNvSpPr>
          <p:nvPr>
            <p:ph type="body" idx="1"/>
          </p:nvPr>
        </p:nvSpPr>
        <p:spPr>
          <a:xfrm>
            <a:off x="1676400" y="1295400"/>
            <a:ext cx="7010400" cy="5029200"/>
          </a:xfrm>
        </p:spPr>
        <p:txBody>
          <a:bodyPr/>
          <a:lstStyle/>
          <a:p>
            <a:r>
              <a:rPr lang="en-US" altLang="zh-CN" sz="2800" b="1">
                <a:solidFill>
                  <a:srgbClr val="000000"/>
                </a:solidFill>
                <a:latin typeface="宋体" pitchFamily="2" charset="-122"/>
              </a:rPr>
              <a:t>90</a:t>
            </a:r>
            <a:r>
              <a:rPr lang="zh-CN" altLang="en-US" sz="2800" b="1">
                <a:solidFill>
                  <a:srgbClr val="000000"/>
                </a:solidFill>
                <a:latin typeface="宋体" pitchFamily="2" charset="-122"/>
              </a:rPr>
              <a:t>年代后，以计算机和软件为核心的数字化技术取得了迅猛发展，掀起了一场数字化技术革命。多媒体技术与</a:t>
            </a:r>
            <a:r>
              <a:rPr lang="en-US" altLang="zh-CN" sz="2800" b="1">
                <a:solidFill>
                  <a:srgbClr val="000000"/>
                </a:solidFill>
                <a:latin typeface="宋体" pitchFamily="2" charset="-122"/>
              </a:rPr>
              <a:t>Internet</a:t>
            </a:r>
            <a:r>
              <a:rPr lang="zh-CN" altLang="en-US" sz="2800" b="1">
                <a:solidFill>
                  <a:srgbClr val="000000"/>
                </a:solidFill>
                <a:latin typeface="宋体" pitchFamily="2" charset="-122"/>
              </a:rPr>
              <a:t>的应用迅速普及，消费电子、计算机、通信（</a:t>
            </a:r>
            <a:r>
              <a:rPr lang="en-US" altLang="zh-CN" sz="2800" b="1">
                <a:solidFill>
                  <a:srgbClr val="000000"/>
                </a:solidFill>
                <a:latin typeface="宋体" pitchFamily="2" charset="-122"/>
              </a:rPr>
              <a:t>3C</a:t>
            </a:r>
            <a:r>
              <a:rPr lang="zh-CN" altLang="en-US" sz="2800" b="1">
                <a:solidFill>
                  <a:srgbClr val="000000"/>
                </a:solidFill>
                <a:latin typeface="宋体" pitchFamily="2" charset="-122"/>
              </a:rPr>
              <a:t>）一体化趋势日趋明显，嵌入式技术再度成为一个研究热点。</a:t>
            </a:r>
            <a:endParaRPr lang="zh-CN" altLang="en-US" sz="2800" b="1">
              <a:solidFill>
                <a:srgbClr val="000000"/>
              </a:solidFill>
              <a:latin typeface="Arial Unicode MS" pitchFamily="34" charset="-122"/>
              <a:cs typeface="Times New Roman" pitchFamily="18" charset="0"/>
            </a:endParaRPr>
          </a:p>
          <a:p>
            <a:r>
              <a:rPr lang="zh-CN" altLang="en-US" sz="2800" b="1">
                <a:solidFill>
                  <a:srgbClr val="000000"/>
                </a:solidFill>
                <a:latin typeface="宋体" pitchFamily="2" charset="-122"/>
                <a:cs typeface="Times New Roman" pitchFamily="18" charset="0"/>
              </a:rPr>
              <a:t>综观嵌入式技术的发展，大致经历了</a:t>
            </a:r>
            <a:r>
              <a:rPr lang="en-US" altLang="zh-CN" sz="2800" b="1">
                <a:solidFill>
                  <a:srgbClr val="000000"/>
                </a:solidFill>
                <a:latin typeface="宋体" pitchFamily="2" charset="-122"/>
                <a:cs typeface="Times New Roman" pitchFamily="18" charset="0"/>
              </a:rPr>
              <a:t>4</a:t>
            </a:r>
            <a:r>
              <a:rPr lang="zh-CN" altLang="en-US" sz="2800" b="1">
                <a:solidFill>
                  <a:srgbClr val="000000"/>
                </a:solidFill>
                <a:latin typeface="宋体" pitchFamily="2" charset="-122"/>
                <a:cs typeface="Times New Roman" pitchFamily="18" charset="0"/>
              </a:rPr>
              <a:t>个阶段。</a:t>
            </a:r>
            <a:r>
              <a:rPr lang="zh-CN" altLang="en-US" sz="2800" b="1">
                <a:solidFill>
                  <a:srgbClr val="000000"/>
                </a:solidFill>
                <a:latin typeface="宋体" pitchFamily="2" charset="-122"/>
              </a:rPr>
              <a:t> </a:t>
            </a:r>
          </a:p>
        </p:txBody>
      </p:sp>
      <p:pic>
        <p:nvPicPr>
          <p:cNvPr id="217092" name="Picture 4" descr="B_meetin"/>
          <p:cNvPicPr>
            <a:picLocks noChangeAspect="1" noChangeArrowheads="1"/>
          </p:cNvPicPr>
          <p:nvPr/>
        </p:nvPicPr>
        <p:blipFill>
          <a:blip r:embed="rId2"/>
          <a:srcRect/>
          <a:stretch>
            <a:fillRect/>
          </a:stretch>
        </p:blipFill>
        <p:spPr bwMode="auto">
          <a:xfrm>
            <a:off x="533400" y="4876800"/>
            <a:ext cx="3352800" cy="1652588"/>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body" idx="1"/>
          </p:nvPr>
        </p:nvSpPr>
        <p:spPr/>
        <p:txBody>
          <a:bodyPr/>
          <a:lstStyle/>
          <a:p>
            <a:r>
              <a:rPr lang="zh-CN" altLang="en-US" sz="2800" b="1">
                <a:solidFill>
                  <a:srgbClr val="000000"/>
                </a:solidFill>
                <a:latin typeface="宋体" pitchFamily="2" charset="-122"/>
              </a:rPr>
              <a:t>第一阶段是以</a:t>
            </a:r>
            <a:r>
              <a:rPr lang="zh-CN" altLang="en-US" sz="2800" b="1">
                <a:solidFill>
                  <a:srgbClr val="3333FF"/>
                </a:solidFill>
                <a:latin typeface="宋体" pitchFamily="2" charset="-122"/>
              </a:rPr>
              <a:t>单芯片</a:t>
            </a:r>
            <a:r>
              <a:rPr lang="zh-CN" altLang="en-US" sz="2800" b="1">
                <a:solidFill>
                  <a:srgbClr val="000000"/>
                </a:solidFill>
                <a:latin typeface="宋体" pitchFamily="2" charset="-122"/>
              </a:rPr>
              <a:t>为核心的可编程控制器系统。这种系统大部分应用于一些专业性极强的工业控制系统中，一般没有操作系统的支持，通过汇编语言程序对系统进行直接控制，运行结束后清除内存。</a:t>
            </a:r>
            <a:endParaRPr lang="zh-CN" altLang="en-US" sz="2800" b="1">
              <a:solidFill>
                <a:srgbClr val="000000"/>
              </a:solidFill>
              <a:latin typeface="Arial Unicode MS" pitchFamily="34" charset="-122"/>
              <a:cs typeface="Times New Roman" pitchFamily="18" charset="0"/>
            </a:endParaRPr>
          </a:p>
          <a:p>
            <a:r>
              <a:rPr lang="zh-CN" altLang="en-US" sz="2800" b="1">
                <a:solidFill>
                  <a:srgbClr val="FF0000"/>
                </a:solidFill>
                <a:latin typeface="宋体" pitchFamily="2" charset="-122"/>
                <a:cs typeface="Times New Roman" pitchFamily="18" charset="0"/>
              </a:rPr>
              <a:t>主要特点：</a:t>
            </a:r>
            <a:r>
              <a:rPr lang="zh-CN" altLang="en-US" sz="2800" b="1">
                <a:latin typeface="宋体" pitchFamily="2" charset="-122"/>
                <a:cs typeface="Times New Roman" pitchFamily="18" charset="0"/>
              </a:rPr>
              <a:t>系统结构和功能相对单一，处理效率较低，存储容量较小，几乎没有用户接口。由于这种嵌入式系统使用简便、价格低廉，当时在国内工业领域应用较为普遍，但是已经远远不能适应现代化工业控制和新兴的信息家电等领域的需求。</a:t>
            </a:r>
          </a:p>
        </p:txBody>
      </p:sp>
      <p:sp>
        <p:nvSpPr>
          <p:cNvPr id="101379" name="Rectangle 3"/>
          <p:cNvSpPr>
            <a:spLocks noGrp="1" noChangeArrowheads="1"/>
          </p:cNvSpPr>
          <p:nvPr>
            <p:ph type="title"/>
          </p:nvPr>
        </p:nvSpPr>
        <p:spPr/>
        <p:txBody>
          <a:bodyPr/>
          <a:lstStyle/>
          <a:p>
            <a:r>
              <a:rPr lang="zh-CN" altLang="en-US" b="1">
                <a:solidFill>
                  <a:srgbClr val="FF3300"/>
                </a:solidFill>
                <a:latin typeface="宋体" pitchFamily="2" charset="-122"/>
              </a:rPr>
              <a:t>嵌入式系统发展 </a:t>
            </a:r>
            <a:r>
              <a:rPr lang="en-US" altLang="zh-CN" b="1">
                <a:solidFill>
                  <a:srgbClr val="FF3300"/>
                </a:solidFill>
                <a:latin typeface="宋体" pitchFamily="2" charset="-122"/>
              </a:rPr>
              <a:t>-- </a:t>
            </a:r>
            <a:r>
              <a:rPr lang="zh-CN" altLang="en-US" sz="3200" b="1">
                <a:solidFill>
                  <a:srgbClr val="0033CC"/>
                </a:solidFill>
                <a:latin typeface="宋体" pitchFamily="2" charset="-122"/>
              </a:rPr>
              <a:t>第一阶段</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Rectangle 3"/>
          <p:cNvSpPr>
            <a:spLocks noGrp="1" noChangeArrowheads="1"/>
          </p:cNvSpPr>
          <p:nvPr>
            <p:ph type="title"/>
          </p:nvPr>
        </p:nvSpPr>
        <p:spPr/>
        <p:txBody>
          <a:bodyPr/>
          <a:lstStyle/>
          <a:p>
            <a:r>
              <a:rPr lang="zh-CN" altLang="en-US" b="1">
                <a:solidFill>
                  <a:srgbClr val="FF3300"/>
                </a:solidFill>
                <a:latin typeface="宋体" pitchFamily="2" charset="-122"/>
              </a:rPr>
              <a:t>嵌入式系统发展 </a:t>
            </a:r>
            <a:r>
              <a:rPr lang="en-US" altLang="zh-CN" b="1">
                <a:solidFill>
                  <a:srgbClr val="FF3300"/>
                </a:solidFill>
                <a:latin typeface="宋体" pitchFamily="2" charset="-122"/>
              </a:rPr>
              <a:t>-- </a:t>
            </a:r>
            <a:r>
              <a:rPr lang="zh-CN" altLang="en-US" sz="3200" b="1">
                <a:solidFill>
                  <a:srgbClr val="660033"/>
                </a:solidFill>
                <a:latin typeface="宋体" pitchFamily="2" charset="-122"/>
              </a:rPr>
              <a:t>第二阶段</a:t>
            </a:r>
          </a:p>
        </p:txBody>
      </p:sp>
      <p:sp>
        <p:nvSpPr>
          <p:cNvPr id="102402" name="Rectangle 2"/>
          <p:cNvSpPr>
            <a:spLocks noGrp="1" noChangeArrowheads="1"/>
          </p:cNvSpPr>
          <p:nvPr>
            <p:ph type="body" sz="half" idx="1"/>
          </p:nvPr>
        </p:nvSpPr>
        <p:spPr>
          <a:xfrm>
            <a:off x="1676400" y="1295400"/>
            <a:ext cx="7143750" cy="5334000"/>
          </a:xfrm>
        </p:spPr>
        <p:txBody>
          <a:bodyPr/>
          <a:lstStyle/>
          <a:p>
            <a:r>
              <a:rPr lang="zh-CN" altLang="en-US" sz="2800" b="1">
                <a:solidFill>
                  <a:srgbClr val="000000"/>
                </a:solidFill>
                <a:latin typeface="宋体" pitchFamily="2" charset="-122"/>
              </a:rPr>
              <a:t>第二阶段是以</a:t>
            </a:r>
            <a:r>
              <a:rPr lang="zh-CN" altLang="en-US" sz="2800" b="1">
                <a:solidFill>
                  <a:srgbClr val="3333FF"/>
                </a:solidFill>
                <a:latin typeface="宋体" pitchFamily="2" charset="-122"/>
              </a:rPr>
              <a:t>嵌入式</a:t>
            </a:r>
            <a:r>
              <a:rPr lang="en-US" altLang="zh-CN" sz="2800" b="1">
                <a:solidFill>
                  <a:srgbClr val="3333FF"/>
                </a:solidFill>
                <a:latin typeface="宋体" pitchFamily="2" charset="-122"/>
              </a:rPr>
              <a:t>CPU</a:t>
            </a:r>
            <a:r>
              <a:rPr lang="zh-CN" altLang="en-US" sz="2800" b="1">
                <a:solidFill>
                  <a:srgbClr val="000000"/>
                </a:solidFill>
                <a:latin typeface="宋体" pitchFamily="2" charset="-122"/>
              </a:rPr>
              <a:t>为基础、以</a:t>
            </a:r>
            <a:r>
              <a:rPr lang="zh-CN" altLang="en-US" sz="2800" b="1">
                <a:solidFill>
                  <a:srgbClr val="3333FF"/>
                </a:solidFill>
                <a:latin typeface="宋体" pitchFamily="2" charset="-122"/>
              </a:rPr>
              <a:t>简单操作系统</a:t>
            </a:r>
            <a:r>
              <a:rPr lang="zh-CN" altLang="en-US" sz="2800" b="1">
                <a:solidFill>
                  <a:srgbClr val="000000"/>
                </a:solidFill>
                <a:latin typeface="宋体" pitchFamily="2" charset="-122"/>
              </a:rPr>
              <a:t>为核心的嵌入式系统。</a:t>
            </a:r>
            <a:endParaRPr lang="zh-CN" altLang="en-US" sz="2800" b="1">
              <a:solidFill>
                <a:srgbClr val="000000"/>
              </a:solidFill>
              <a:latin typeface="Arial Unicode MS" pitchFamily="34" charset="-122"/>
              <a:cs typeface="Times New Roman" pitchFamily="18" charset="0"/>
            </a:endParaRPr>
          </a:p>
          <a:p>
            <a:r>
              <a:rPr lang="zh-CN" altLang="en-US" sz="2800" b="1">
                <a:solidFill>
                  <a:srgbClr val="FF0000"/>
                </a:solidFill>
                <a:latin typeface="宋体" pitchFamily="2" charset="-122"/>
              </a:rPr>
              <a:t>主要特点：</a:t>
            </a:r>
            <a:r>
              <a:rPr lang="en-US" altLang="zh-CN" sz="2800" b="1">
                <a:solidFill>
                  <a:srgbClr val="000000"/>
                </a:solidFill>
                <a:latin typeface="宋体" pitchFamily="2" charset="-122"/>
              </a:rPr>
              <a:t>CPU</a:t>
            </a:r>
            <a:r>
              <a:rPr lang="zh-CN" altLang="en-US" sz="2800" b="1">
                <a:solidFill>
                  <a:srgbClr val="000000"/>
                </a:solidFill>
                <a:latin typeface="宋体" pitchFamily="2" charset="-122"/>
              </a:rPr>
              <a:t>种类繁多，通用性比较弱；系统开销小，效率高；操作系统具有一定的兼容性和扩展性；应用软件较专业，用户界面不够友好；系统主要用来控制系统负载以及监控应用程序运行。</a:t>
            </a:r>
          </a:p>
        </p:txBody>
      </p:sp>
      <p:pic>
        <p:nvPicPr>
          <p:cNvPr id="160772" name="Picture 2052" descr="0391"/>
          <p:cNvPicPr>
            <a:picLocks noChangeAspect="1" noChangeArrowheads="1"/>
          </p:cNvPicPr>
          <p:nvPr>
            <p:ph sz="half" idx="2"/>
          </p:nvPr>
        </p:nvPicPr>
        <p:blipFill>
          <a:blip r:embed="rId2"/>
          <a:srcRect/>
          <a:stretch>
            <a:fillRect/>
          </a:stretch>
        </p:blipFill>
        <p:spPr>
          <a:xfrm>
            <a:off x="7451725" y="5300663"/>
            <a:ext cx="1366838" cy="971550"/>
          </a:xfrm>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body" idx="1"/>
          </p:nvPr>
        </p:nvSpPr>
        <p:spPr/>
        <p:txBody>
          <a:bodyPr/>
          <a:lstStyle/>
          <a:p>
            <a:r>
              <a:rPr lang="zh-CN" altLang="en-US" sz="2800" b="1">
                <a:solidFill>
                  <a:srgbClr val="000000"/>
                </a:solidFill>
                <a:latin typeface="宋体" pitchFamily="2" charset="-122"/>
              </a:rPr>
              <a:t>第三阶段是以</a:t>
            </a:r>
            <a:r>
              <a:rPr lang="zh-CN" altLang="en-US" sz="2800" b="1">
                <a:solidFill>
                  <a:srgbClr val="3333FF"/>
                </a:solidFill>
                <a:latin typeface="宋体" pitchFamily="2" charset="-122"/>
              </a:rPr>
              <a:t>嵌入式操作系统</a:t>
            </a:r>
            <a:r>
              <a:rPr lang="zh-CN" altLang="en-US" sz="2800" b="1">
                <a:solidFill>
                  <a:srgbClr val="000000"/>
                </a:solidFill>
                <a:latin typeface="宋体" pitchFamily="2" charset="-122"/>
              </a:rPr>
              <a:t>为标志的嵌入式系统。</a:t>
            </a:r>
            <a:endParaRPr lang="zh-CN" altLang="en-US" sz="2800" b="1">
              <a:solidFill>
                <a:srgbClr val="000000"/>
              </a:solidFill>
              <a:latin typeface="Arial Unicode MS" pitchFamily="34" charset="-122"/>
              <a:cs typeface="Times New Roman" pitchFamily="18" charset="0"/>
            </a:endParaRPr>
          </a:p>
          <a:p>
            <a:endParaRPr lang="zh-CN" altLang="en-US" sz="2800" b="1">
              <a:solidFill>
                <a:srgbClr val="000000"/>
              </a:solidFill>
              <a:latin typeface="宋体" pitchFamily="2" charset="-122"/>
            </a:endParaRPr>
          </a:p>
          <a:p>
            <a:r>
              <a:rPr lang="zh-CN" altLang="en-US" sz="2800" b="1">
                <a:solidFill>
                  <a:srgbClr val="FF0000"/>
                </a:solidFill>
                <a:latin typeface="宋体" pitchFamily="2" charset="-122"/>
              </a:rPr>
              <a:t>主要特点：</a:t>
            </a:r>
            <a:r>
              <a:rPr lang="zh-CN" altLang="en-US" sz="2800" b="1">
                <a:solidFill>
                  <a:srgbClr val="000000"/>
                </a:solidFill>
                <a:latin typeface="宋体" pitchFamily="2" charset="-122"/>
              </a:rPr>
              <a:t>嵌入式操作系统能运行于各种不同类型的微处理器上，兼容性好；操作系统内核精小、效率高，并且具有高度的模块化和扩展性；具备文件和目录管理、设备支持、多任务、网络支持、图形窗口以及用户界面等功能；具有大量的应用程序接口（</a:t>
            </a:r>
            <a:r>
              <a:rPr lang="en-US" altLang="zh-CN" sz="2800" b="1">
                <a:solidFill>
                  <a:srgbClr val="000000"/>
                </a:solidFill>
                <a:latin typeface="宋体" pitchFamily="2" charset="-122"/>
              </a:rPr>
              <a:t>API</a:t>
            </a:r>
            <a:r>
              <a:rPr lang="zh-CN" altLang="en-US" sz="2800" b="1">
                <a:solidFill>
                  <a:srgbClr val="000000"/>
                </a:solidFill>
                <a:latin typeface="宋体" pitchFamily="2" charset="-122"/>
              </a:rPr>
              <a:t>），开发应用程序简单；嵌入式应用软件丰富。</a:t>
            </a:r>
          </a:p>
        </p:txBody>
      </p:sp>
      <p:sp>
        <p:nvSpPr>
          <p:cNvPr id="103427" name="Rectangle 3"/>
          <p:cNvSpPr>
            <a:spLocks noGrp="1" noChangeArrowheads="1"/>
          </p:cNvSpPr>
          <p:nvPr>
            <p:ph type="title"/>
          </p:nvPr>
        </p:nvSpPr>
        <p:spPr/>
        <p:txBody>
          <a:bodyPr/>
          <a:lstStyle/>
          <a:p>
            <a:r>
              <a:rPr lang="zh-CN" altLang="en-US" b="1">
                <a:solidFill>
                  <a:srgbClr val="FF3300"/>
                </a:solidFill>
                <a:latin typeface="宋体" pitchFamily="2" charset="-122"/>
              </a:rPr>
              <a:t>嵌入式系统发展 </a:t>
            </a:r>
            <a:r>
              <a:rPr lang="en-US" altLang="zh-CN" b="1">
                <a:solidFill>
                  <a:srgbClr val="FF3300"/>
                </a:solidFill>
                <a:latin typeface="宋体" pitchFamily="2" charset="-122"/>
              </a:rPr>
              <a:t>-- </a:t>
            </a:r>
            <a:r>
              <a:rPr lang="zh-CN" altLang="en-US" sz="3200" b="1">
                <a:solidFill>
                  <a:srgbClr val="008000"/>
                </a:solidFill>
                <a:latin typeface="宋体" pitchFamily="2" charset="-122"/>
              </a:rPr>
              <a:t>第三阶段</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Rectangle 3"/>
          <p:cNvSpPr>
            <a:spLocks noGrp="1" noChangeArrowheads="1"/>
          </p:cNvSpPr>
          <p:nvPr>
            <p:ph type="title"/>
          </p:nvPr>
        </p:nvSpPr>
        <p:spPr/>
        <p:txBody>
          <a:bodyPr/>
          <a:lstStyle/>
          <a:p>
            <a:r>
              <a:rPr lang="zh-CN" altLang="en-US" b="1">
                <a:solidFill>
                  <a:srgbClr val="FF3300"/>
                </a:solidFill>
                <a:latin typeface="宋体" pitchFamily="2" charset="-122"/>
              </a:rPr>
              <a:t>嵌入式系统发展 </a:t>
            </a:r>
            <a:r>
              <a:rPr lang="en-US" altLang="zh-CN" b="1">
                <a:solidFill>
                  <a:srgbClr val="FF3300"/>
                </a:solidFill>
                <a:latin typeface="宋体" pitchFamily="2" charset="-122"/>
              </a:rPr>
              <a:t>-- </a:t>
            </a:r>
            <a:r>
              <a:rPr lang="zh-CN" altLang="en-US" sz="3200" b="1">
                <a:solidFill>
                  <a:schemeClr val="accent2"/>
                </a:solidFill>
                <a:latin typeface="宋体" pitchFamily="2" charset="-122"/>
              </a:rPr>
              <a:t>第四阶段</a:t>
            </a:r>
          </a:p>
        </p:txBody>
      </p:sp>
      <p:sp>
        <p:nvSpPr>
          <p:cNvPr id="104450" name="Rectangle 2"/>
          <p:cNvSpPr>
            <a:spLocks noGrp="1" noChangeArrowheads="1"/>
          </p:cNvSpPr>
          <p:nvPr>
            <p:ph type="body" sz="half" idx="1"/>
          </p:nvPr>
        </p:nvSpPr>
        <p:spPr>
          <a:xfrm>
            <a:off x="1676400" y="1295400"/>
            <a:ext cx="7143750" cy="5334000"/>
          </a:xfrm>
        </p:spPr>
        <p:txBody>
          <a:bodyPr/>
          <a:lstStyle/>
          <a:p>
            <a:r>
              <a:rPr lang="zh-CN" altLang="en-US" sz="2800" b="1">
                <a:solidFill>
                  <a:srgbClr val="000000"/>
                </a:solidFill>
                <a:latin typeface="宋体" pitchFamily="2" charset="-122"/>
              </a:rPr>
              <a:t>第四阶段是以</a:t>
            </a:r>
            <a:r>
              <a:rPr lang="zh-CN" altLang="en-US" sz="2800" b="1">
                <a:solidFill>
                  <a:srgbClr val="3333FF"/>
                </a:solidFill>
                <a:latin typeface="宋体" pitchFamily="2" charset="-122"/>
              </a:rPr>
              <a:t>嵌入式</a:t>
            </a:r>
            <a:r>
              <a:rPr lang="en-US" altLang="zh-CN" sz="2800" b="1">
                <a:solidFill>
                  <a:srgbClr val="3333FF"/>
                </a:solidFill>
                <a:latin typeface="宋体" pitchFamily="2" charset="-122"/>
              </a:rPr>
              <a:t>Internet</a:t>
            </a:r>
            <a:r>
              <a:rPr lang="zh-CN" altLang="en-US" sz="2800" b="1">
                <a:solidFill>
                  <a:srgbClr val="000000"/>
                </a:solidFill>
                <a:latin typeface="宋体" pitchFamily="2" charset="-122"/>
              </a:rPr>
              <a:t>为标志的嵌入式系统，这是一个正在迅速发展的阶段。</a:t>
            </a:r>
          </a:p>
          <a:p>
            <a:endParaRPr lang="zh-CN" altLang="en-US" sz="2800" b="1">
              <a:solidFill>
                <a:srgbClr val="000000"/>
              </a:solidFill>
              <a:latin typeface="Arial Unicode MS" pitchFamily="34" charset="-122"/>
              <a:cs typeface="Times New Roman" pitchFamily="18" charset="0"/>
            </a:endParaRPr>
          </a:p>
          <a:p>
            <a:r>
              <a:rPr lang="zh-CN" altLang="en-US" sz="2800" b="1">
                <a:solidFill>
                  <a:srgbClr val="000000"/>
                </a:solidFill>
                <a:latin typeface="宋体" pitchFamily="2" charset="-122"/>
              </a:rPr>
              <a:t>目前大多数嵌入式系统还孤立于</a:t>
            </a:r>
            <a:r>
              <a:rPr lang="en-US" altLang="zh-CN" sz="2800" b="1">
                <a:solidFill>
                  <a:srgbClr val="000000"/>
                </a:solidFill>
                <a:latin typeface="宋体" pitchFamily="2" charset="-122"/>
              </a:rPr>
              <a:t>Internet</a:t>
            </a:r>
            <a:r>
              <a:rPr lang="zh-CN" altLang="en-US" sz="2800" b="1">
                <a:solidFill>
                  <a:srgbClr val="000000"/>
                </a:solidFill>
                <a:latin typeface="宋体" pitchFamily="2" charset="-122"/>
              </a:rPr>
              <a:t>之外，但随着</a:t>
            </a:r>
            <a:r>
              <a:rPr lang="en-US" altLang="zh-CN" sz="2800" b="1">
                <a:solidFill>
                  <a:srgbClr val="000000"/>
                </a:solidFill>
                <a:latin typeface="宋体" pitchFamily="2" charset="-122"/>
              </a:rPr>
              <a:t>Internet</a:t>
            </a:r>
            <a:r>
              <a:rPr lang="zh-CN" altLang="en-US" sz="2800" b="1">
                <a:solidFill>
                  <a:srgbClr val="000000"/>
                </a:solidFill>
                <a:latin typeface="宋体" pitchFamily="2" charset="-122"/>
              </a:rPr>
              <a:t>的发展以及</a:t>
            </a:r>
            <a:r>
              <a:rPr lang="en-US" altLang="zh-CN" sz="2800" b="1">
                <a:solidFill>
                  <a:srgbClr val="000000"/>
                </a:solidFill>
                <a:latin typeface="宋体" pitchFamily="2" charset="-122"/>
              </a:rPr>
              <a:t>Internet</a:t>
            </a:r>
            <a:r>
              <a:rPr lang="zh-CN" altLang="en-US" sz="2800" b="1">
                <a:solidFill>
                  <a:srgbClr val="000000"/>
                </a:solidFill>
                <a:latin typeface="宋体" pitchFamily="2" charset="-122"/>
              </a:rPr>
              <a:t>技术与信息家电、工业控制技术等结合日益密切，嵌入式设备与</a:t>
            </a:r>
            <a:r>
              <a:rPr lang="en-US" altLang="zh-CN" sz="2800" b="1">
                <a:solidFill>
                  <a:srgbClr val="000000"/>
                </a:solidFill>
                <a:latin typeface="宋体" pitchFamily="2" charset="-122"/>
              </a:rPr>
              <a:t>Internet</a:t>
            </a:r>
            <a:r>
              <a:rPr lang="zh-CN" altLang="en-US" sz="2800" b="1">
                <a:solidFill>
                  <a:srgbClr val="000000"/>
                </a:solidFill>
                <a:latin typeface="宋体" pitchFamily="2" charset="-122"/>
              </a:rPr>
              <a:t>的结合将代表着嵌入式技术的真正未来。</a:t>
            </a:r>
          </a:p>
        </p:txBody>
      </p:sp>
      <p:pic>
        <p:nvPicPr>
          <p:cNvPr id="104452" name="Picture 4"/>
          <p:cNvPicPr>
            <a:picLocks noChangeAspect="1" noChangeArrowheads="1"/>
          </p:cNvPicPr>
          <p:nvPr>
            <p:ph sz="half" idx="2"/>
          </p:nvPr>
        </p:nvPicPr>
        <p:blipFill>
          <a:blip r:embed="rId2" cstate="print"/>
          <a:srcRect/>
          <a:stretch>
            <a:fillRect/>
          </a:stretch>
        </p:blipFill>
        <p:spPr>
          <a:xfrm>
            <a:off x="7812088" y="5516563"/>
            <a:ext cx="1019175" cy="973137"/>
          </a:xfrm>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body" idx="1"/>
          </p:nvPr>
        </p:nvSpPr>
        <p:spPr>
          <a:xfrm>
            <a:off x="1676400" y="914400"/>
            <a:ext cx="7010400" cy="5334000"/>
          </a:xfrm>
        </p:spPr>
        <p:txBody>
          <a:bodyPr/>
          <a:lstStyle/>
          <a:p>
            <a:pPr>
              <a:lnSpc>
                <a:spcPct val="90000"/>
              </a:lnSpc>
            </a:pPr>
            <a:r>
              <a:rPr lang="zh-CN" altLang="en-US" sz="2400" b="1">
                <a:solidFill>
                  <a:srgbClr val="000000"/>
                </a:solidFill>
                <a:latin typeface="宋体" pitchFamily="2" charset="-122"/>
              </a:rPr>
              <a:t>嵌入式微处理器在应用数量上远远超过了各种通用计算机，一台通用计算机的外部设备中就包含了</a:t>
            </a:r>
            <a:r>
              <a:rPr lang="en-US" altLang="zh-CN" sz="2400" b="1">
                <a:solidFill>
                  <a:srgbClr val="000000"/>
                </a:solidFill>
                <a:latin typeface="宋体" pitchFamily="2" charset="-122"/>
              </a:rPr>
              <a:t>5</a:t>
            </a:r>
            <a:r>
              <a:rPr lang="zh-CN" altLang="en-US" sz="2400" b="1">
                <a:solidFill>
                  <a:srgbClr val="000000"/>
                </a:solidFill>
                <a:latin typeface="宋体" pitchFamily="2" charset="-122"/>
              </a:rPr>
              <a:t>～</a:t>
            </a:r>
            <a:r>
              <a:rPr lang="en-US" altLang="zh-CN" sz="2400" b="1">
                <a:solidFill>
                  <a:srgbClr val="000000"/>
                </a:solidFill>
                <a:latin typeface="宋体" pitchFamily="2" charset="-122"/>
              </a:rPr>
              <a:t>10</a:t>
            </a:r>
            <a:r>
              <a:rPr lang="zh-CN" altLang="en-US" sz="2400" b="1">
                <a:solidFill>
                  <a:srgbClr val="000000"/>
                </a:solidFill>
                <a:latin typeface="宋体" pitchFamily="2" charset="-122"/>
              </a:rPr>
              <a:t>个嵌入式微处理器，键盘、鼠标、软驱、硬盘、显示卡、显示器、网卡、</a:t>
            </a:r>
            <a:r>
              <a:rPr lang="en-US" altLang="zh-CN" sz="2400" b="1">
                <a:solidFill>
                  <a:srgbClr val="000000"/>
                </a:solidFill>
                <a:latin typeface="宋体" pitchFamily="2" charset="-122"/>
              </a:rPr>
              <a:t>Modem</a:t>
            </a:r>
            <a:r>
              <a:rPr lang="zh-CN" altLang="en-US" sz="2400" b="1">
                <a:solidFill>
                  <a:srgbClr val="000000"/>
                </a:solidFill>
                <a:latin typeface="宋体" pitchFamily="2" charset="-122"/>
              </a:rPr>
              <a:t>、声卡、打印机、扫描仪、数字相机、</a:t>
            </a:r>
            <a:r>
              <a:rPr lang="en-US" altLang="zh-CN" sz="2400" b="1">
                <a:solidFill>
                  <a:srgbClr val="000000"/>
                </a:solidFill>
                <a:latin typeface="宋体" pitchFamily="2" charset="-122"/>
              </a:rPr>
              <a:t>USB</a:t>
            </a:r>
            <a:r>
              <a:rPr lang="zh-CN" altLang="en-US" sz="2400" b="1">
                <a:solidFill>
                  <a:srgbClr val="000000"/>
                </a:solidFill>
                <a:latin typeface="宋体" pitchFamily="2" charset="-122"/>
              </a:rPr>
              <a:t>集线器等均是由嵌入式处理器控制。在制造工业、过程控制、通讯、仪器仪表、汽车、军事装备、消费类产品等方面均是嵌入式计算机的应用领域。</a:t>
            </a:r>
            <a:endParaRPr lang="zh-CN" altLang="en-US" sz="2400" b="1">
              <a:solidFill>
                <a:srgbClr val="000000"/>
              </a:solidFill>
              <a:latin typeface="Arial Unicode MS" pitchFamily="34" charset="-122"/>
              <a:cs typeface="Times New Roman" pitchFamily="18" charset="0"/>
            </a:endParaRPr>
          </a:p>
          <a:p>
            <a:pPr>
              <a:lnSpc>
                <a:spcPct val="90000"/>
              </a:lnSpc>
            </a:pPr>
            <a:r>
              <a:rPr lang="zh-CN" altLang="en-US" sz="2400" b="1">
                <a:latin typeface="宋体" pitchFamily="2" charset="-122"/>
              </a:rPr>
              <a:t>嵌入式系统与一般的</a:t>
            </a:r>
            <a:r>
              <a:rPr lang="en-US" altLang="zh-CN" sz="2400" b="1">
                <a:latin typeface="宋体" pitchFamily="2" charset="-122"/>
              </a:rPr>
              <a:t>PC</a:t>
            </a:r>
            <a:r>
              <a:rPr lang="zh-CN" altLang="en-US" sz="2400" b="1">
                <a:latin typeface="宋体" pitchFamily="2" charset="-122"/>
              </a:rPr>
              <a:t>机应用系统不同，不同的嵌入式系统彼此之间差别也很大。嵌入式系统一般功能单一，简单，在兼容性方面要求不高，但是在大小、成本方面限制较多。</a:t>
            </a:r>
          </a:p>
          <a:p>
            <a:pPr>
              <a:lnSpc>
                <a:spcPct val="90000"/>
              </a:lnSpc>
            </a:pPr>
            <a:r>
              <a:rPr lang="zh-CN" altLang="en-US" sz="2400" b="1">
                <a:latin typeface="宋体" pitchFamily="2" charset="-122"/>
              </a:rPr>
              <a:t>目前，嵌入式系统还没有比较权威、比较统一的定义，人们从不同的角度来理解嵌入式系统，描述嵌入式系统。</a:t>
            </a:r>
          </a:p>
        </p:txBody>
      </p:sp>
      <p:sp>
        <p:nvSpPr>
          <p:cNvPr id="105475" name="Rectangle 3"/>
          <p:cNvSpPr>
            <a:spLocks noGrp="1" noChangeArrowheads="1"/>
          </p:cNvSpPr>
          <p:nvPr>
            <p:ph type="title"/>
          </p:nvPr>
        </p:nvSpPr>
        <p:spPr/>
        <p:txBody>
          <a:bodyPr/>
          <a:lstStyle/>
          <a:p>
            <a:r>
              <a:rPr lang="zh-CN" altLang="en-US" b="1">
                <a:solidFill>
                  <a:srgbClr val="FF0000"/>
                </a:solidFill>
                <a:latin typeface="宋体" pitchFamily="2" charset="-122"/>
              </a:rPr>
              <a:t>嵌入式系统定义</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type="title"/>
          </p:nvPr>
        </p:nvSpPr>
        <p:spPr/>
        <p:txBody>
          <a:bodyPr/>
          <a:lstStyle/>
          <a:p>
            <a:r>
              <a:rPr lang="zh-CN" altLang="en-US" b="1">
                <a:solidFill>
                  <a:srgbClr val="FF0000"/>
                </a:solidFill>
                <a:latin typeface="宋体" pitchFamily="2" charset="-122"/>
              </a:rPr>
              <a:t>嵌入式系统－－</a:t>
            </a:r>
            <a:r>
              <a:rPr lang="zh-CN" altLang="en-US" b="1">
                <a:solidFill>
                  <a:srgbClr val="FF0000"/>
                </a:solidFill>
                <a:latin typeface="宋体" pitchFamily="2" charset="-122"/>
                <a:cs typeface="Times New Roman" pitchFamily="18" charset="0"/>
              </a:rPr>
              <a:t>描述一</a:t>
            </a:r>
          </a:p>
        </p:txBody>
      </p:sp>
      <p:sp>
        <p:nvSpPr>
          <p:cNvPr id="106498" name="Rectangle 2"/>
          <p:cNvSpPr>
            <a:spLocks noGrp="1" noChangeArrowheads="1"/>
          </p:cNvSpPr>
          <p:nvPr>
            <p:ph type="body" sz="half" idx="1"/>
          </p:nvPr>
        </p:nvSpPr>
        <p:spPr>
          <a:xfrm>
            <a:off x="1676400" y="1584325"/>
            <a:ext cx="7143750" cy="1989138"/>
          </a:xfrm>
        </p:spPr>
        <p:txBody>
          <a:bodyPr/>
          <a:lstStyle/>
          <a:p>
            <a:r>
              <a:rPr lang="zh-CN" altLang="en-US" sz="2800" b="1">
                <a:solidFill>
                  <a:srgbClr val="000000"/>
                </a:solidFill>
                <a:latin typeface="宋体" pitchFamily="2" charset="-122"/>
              </a:rPr>
              <a:t>嵌入式系统被定义为：以应用为中心、以计算机技术为基础、软件硬件可裁剪、适应应用系统对功能、可靠性、成本、体积、功耗严格要求的专用计算机系统。</a:t>
            </a:r>
          </a:p>
        </p:txBody>
      </p:sp>
      <p:pic>
        <p:nvPicPr>
          <p:cNvPr id="106500" name="Picture 4"/>
          <p:cNvPicPr>
            <a:picLocks noChangeAspect="1" noChangeArrowheads="1"/>
          </p:cNvPicPr>
          <p:nvPr>
            <p:ph sz="half" idx="2"/>
          </p:nvPr>
        </p:nvPicPr>
        <p:blipFill>
          <a:blip r:embed="rId2"/>
          <a:srcRect/>
          <a:stretch>
            <a:fillRect/>
          </a:stretch>
        </p:blipFill>
        <p:spPr>
          <a:xfrm>
            <a:off x="1441450" y="4238625"/>
            <a:ext cx="7739063" cy="2214563"/>
          </a:xfrm>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body" idx="1"/>
          </p:nvPr>
        </p:nvSpPr>
        <p:spPr/>
        <p:txBody>
          <a:bodyPr/>
          <a:lstStyle/>
          <a:p>
            <a:r>
              <a:rPr lang="zh-CN" altLang="en-US" b="1">
                <a:latin typeface="宋体" pitchFamily="2" charset="-122"/>
              </a:rPr>
              <a:t>嵌入式系统是指嵌入式计算机及其应用系统，是指嵌入各种设备及应用产品内部的计算机系统，它主要完成信号控制的功能，体积小，结构紧凑，可作为一个部件埋藏于所控制的装置中，它提供用户接口、管理有关信息的输入输出、监控设备工作，使设备及应用系统有较高智能和性价比。</a:t>
            </a:r>
            <a:r>
              <a:rPr lang="zh-CN" altLang="en-US" b="1">
                <a:latin typeface="Arial Unicode MS" pitchFamily="34" charset="-122"/>
                <a:cs typeface="Times New Roman" pitchFamily="18" charset="0"/>
              </a:rPr>
              <a:t> </a:t>
            </a:r>
          </a:p>
          <a:p>
            <a:endParaRPr lang="en-US" altLang="zh-CN"/>
          </a:p>
        </p:txBody>
      </p:sp>
      <p:sp>
        <p:nvSpPr>
          <p:cNvPr id="107523" name="Rectangle 3"/>
          <p:cNvSpPr>
            <a:spLocks noGrp="1" noChangeArrowheads="1"/>
          </p:cNvSpPr>
          <p:nvPr>
            <p:ph type="title"/>
          </p:nvPr>
        </p:nvSpPr>
        <p:spPr/>
        <p:txBody>
          <a:bodyPr/>
          <a:lstStyle/>
          <a:p>
            <a:r>
              <a:rPr lang="zh-CN" altLang="en-US" b="1">
                <a:solidFill>
                  <a:schemeClr val="accent2"/>
                </a:solidFill>
                <a:latin typeface="宋体" pitchFamily="2" charset="-122"/>
              </a:rPr>
              <a:t>嵌入式系统－－</a:t>
            </a:r>
            <a:r>
              <a:rPr lang="zh-CN" altLang="en-US" b="1">
                <a:solidFill>
                  <a:schemeClr val="accent2"/>
                </a:solidFill>
                <a:latin typeface="宋体" pitchFamily="2" charset="-122"/>
                <a:cs typeface="Times New Roman" pitchFamily="18" charset="0"/>
              </a:rPr>
              <a:t>描述二</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body" idx="1"/>
          </p:nvPr>
        </p:nvSpPr>
        <p:spPr/>
        <p:txBody>
          <a:bodyPr/>
          <a:lstStyle/>
          <a:p>
            <a:r>
              <a:rPr lang="zh-CN" altLang="en-US" b="1">
                <a:solidFill>
                  <a:srgbClr val="000000"/>
                </a:solidFill>
                <a:latin typeface="宋体" pitchFamily="2" charset="-122"/>
                <a:cs typeface="Times New Roman" pitchFamily="18" charset="0"/>
              </a:rPr>
              <a:t>嵌入式系统是计算机技术，通信技术，半导体技术，微电子技术，语音图象数据传输技术，甚至传感器等先进技术和具体应用对象相结合后的更新换代产品</a:t>
            </a:r>
            <a:r>
              <a:rPr lang="zh-CN" altLang="en-US" b="1">
                <a:solidFill>
                  <a:srgbClr val="000000"/>
                </a:solidFill>
                <a:latin typeface="宋体" pitchFamily="2" charset="-122"/>
              </a:rPr>
              <a:t>，</a:t>
            </a:r>
            <a:r>
              <a:rPr lang="zh-CN" altLang="en-US" b="1">
                <a:solidFill>
                  <a:srgbClr val="000000"/>
                </a:solidFill>
                <a:latin typeface="宋体" pitchFamily="2" charset="-122"/>
                <a:cs typeface="Times New Roman" pitchFamily="18" charset="0"/>
              </a:rPr>
              <a:t>是技术密集，投资强度大，高度分散，不断创新的知识密集型系统。反映当代最新技术的先进水平。</a:t>
            </a:r>
          </a:p>
        </p:txBody>
      </p:sp>
      <p:sp>
        <p:nvSpPr>
          <p:cNvPr id="108547" name="Rectangle 3"/>
          <p:cNvSpPr>
            <a:spLocks noGrp="1" noChangeArrowheads="1"/>
          </p:cNvSpPr>
          <p:nvPr>
            <p:ph type="title"/>
          </p:nvPr>
        </p:nvSpPr>
        <p:spPr/>
        <p:txBody>
          <a:bodyPr/>
          <a:lstStyle/>
          <a:p>
            <a:r>
              <a:rPr lang="zh-CN" altLang="en-US" b="1">
                <a:solidFill>
                  <a:srgbClr val="FF0000"/>
                </a:solidFill>
                <a:latin typeface="宋体" pitchFamily="2" charset="-122"/>
              </a:rPr>
              <a:t>嵌入式系统－－</a:t>
            </a:r>
            <a:r>
              <a:rPr lang="zh-CN" altLang="en-US" b="1">
                <a:solidFill>
                  <a:srgbClr val="FF0000"/>
                </a:solidFill>
                <a:latin typeface="宋体" pitchFamily="2" charset="-122"/>
                <a:cs typeface="Times New Roman" pitchFamily="18" charset="0"/>
              </a:rPr>
              <a:t>描述三</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body" idx="1"/>
          </p:nvPr>
        </p:nvSpPr>
        <p:spPr/>
        <p:txBody>
          <a:bodyPr/>
          <a:lstStyle/>
          <a:p>
            <a:pPr>
              <a:lnSpc>
                <a:spcPct val="90000"/>
              </a:lnSpc>
            </a:pPr>
            <a:r>
              <a:rPr lang="zh-CN" altLang="en-US" sz="2800" b="1">
                <a:solidFill>
                  <a:srgbClr val="000000"/>
                </a:solidFill>
                <a:latin typeface="宋体" pitchFamily="2" charset="-122"/>
              </a:rPr>
              <a:t>嵌入式系统是一个分散的工业</a:t>
            </a:r>
            <a:r>
              <a:rPr lang="en-US" altLang="zh-CN" sz="2800" b="1">
                <a:solidFill>
                  <a:srgbClr val="000000"/>
                </a:solidFill>
                <a:latin typeface="宋体" pitchFamily="2" charset="-122"/>
              </a:rPr>
              <a:t>,</a:t>
            </a:r>
            <a:r>
              <a:rPr lang="zh-CN" altLang="en-US" sz="2800" b="1">
                <a:solidFill>
                  <a:srgbClr val="000000"/>
                </a:solidFill>
                <a:latin typeface="宋体" pitchFamily="2" charset="-122"/>
              </a:rPr>
              <a:t>充满了竞争、机遇与创新</a:t>
            </a:r>
            <a:r>
              <a:rPr lang="en-US" altLang="zh-CN" sz="2800" b="1">
                <a:solidFill>
                  <a:srgbClr val="000000"/>
                </a:solidFill>
                <a:latin typeface="宋体" pitchFamily="2" charset="-122"/>
              </a:rPr>
              <a:t>,</a:t>
            </a:r>
            <a:r>
              <a:rPr lang="zh-CN" altLang="en-US" sz="2800" b="1">
                <a:solidFill>
                  <a:srgbClr val="000000"/>
                </a:solidFill>
                <a:latin typeface="宋体" pitchFamily="2" charset="-122"/>
              </a:rPr>
              <a:t>没有哪一个系列的处理器和操作系统能够垄断全部市场。</a:t>
            </a:r>
            <a:endParaRPr lang="zh-CN" altLang="en-US" sz="2800" b="1">
              <a:solidFill>
                <a:srgbClr val="000000"/>
              </a:solidFill>
              <a:latin typeface="Arial Unicode MS" pitchFamily="34" charset="-122"/>
              <a:cs typeface="Times New Roman" pitchFamily="18" charset="0"/>
            </a:endParaRPr>
          </a:p>
          <a:p>
            <a:pPr>
              <a:lnSpc>
                <a:spcPct val="90000"/>
              </a:lnSpc>
            </a:pPr>
            <a:r>
              <a:rPr lang="zh-CN" altLang="en-US" sz="2800" b="1">
                <a:solidFill>
                  <a:srgbClr val="3333FF"/>
                </a:solidFill>
                <a:latin typeface="宋体" pitchFamily="2" charset="-122"/>
              </a:rPr>
              <a:t>从某种意义上来说，通用计算机行业的技术是垄断的。占整个计算机行业</a:t>
            </a:r>
            <a:r>
              <a:rPr lang="en-US" altLang="zh-CN" sz="2800" b="1">
                <a:solidFill>
                  <a:srgbClr val="3333FF"/>
                </a:solidFill>
                <a:latin typeface="宋体" pitchFamily="2" charset="-122"/>
              </a:rPr>
              <a:t>90%</a:t>
            </a:r>
            <a:r>
              <a:rPr lang="zh-CN" altLang="en-US" sz="2800" b="1">
                <a:solidFill>
                  <a:srgbClr val="3333FF"/>
                </a:solidFill>
                <a:latin typeface="宋体" pitchFamily="2" charset="-122"/>
              </a:rPr>
              <a:t>的</a:t>
            </a:r>
            <a:r>
              <a:rPr lang="en-US" altLang="zh-CN" sz="2800" b="1">
                <a:solidFill>
                  <a:srgbClr val="3333FF"/>
                </a:solidFill>
                <a:latin typeface="宋体" pitchFamily="2" charset="-122"/>
              </a:rPr>
              <a:t>PC</a:t>
            </a:r>
            <a:r>
              <a:rPr lang="zh-CN" altLang="en-US" sz="2800" b="1">
                <a:solidFill>
                  <a:srgbClr val="3333FF"/>
                </a:solidFill>
                <a:latin typeface="宋体" pitchFamily="2" charset="-122"/>
              </a:rPr>
              <a:t>产业，其中</a:t>
            </a:r>
            <a:r>
              <a:rPr lang="en-US" altLang="zh-CN" sz="2800" b="1">
                <a:solidFill>
                  <a:srgbClr val="3333FF"/>
                </a:solidFill>
                <a:latin typeface="宋体" pitchFamily="2" charset="-122"/>
              </a:rPr>
              <a:t>80%</a:t>
            </a:r>
            <a:r>
              <a:rPr lang="zh-CN" altLang="en-US" sz="2800" b="1">
                <a:solidFill>
                  <a:srgbClr val="3333FF"/>
                </a:solidFill>
                <a:latin typeface="宋体" pitchFamily="2" charset="-122"/>
              </a:rPr>
              <a:t>采用</a:t>
            </a:r>
            <a:r>
              <a:rPr lang="en-US" altLang="zh-CN" sz="2800" b="1">
                <a:solidFill>
                  <a:srgbClr val="3333FF"/>
                </a:solidFill>
                <a:latin typeface="宋体" pitchFamily="2" charset="-122"/>
              </a:rPr>
              <a:t>Intel</a:t>
            </a:r>
            <a:r>
              <a:rPr lang="zh-CN" altLang="en-US" sz="2800" b="1">
                <a:solidFill>
                  <a:srgbClr val="3333FF"/>
                </a:solidFill>
                <a:latin typeface="宋体" pitchFamily="2" charset="-122"/>
              </a:rPr>
              <a:t>的</a:t>
            </a:r>
            <a:r>
              <a:rPr lang="en-US" altLang="zh-CN" sz="2800" b="1">
                <a:solidFill>
                  <a:srgbClr val="3333FF"/>
                </a:solidFill>
                <a:latin typeface="宋体" pitchFamily="2" charset="-122"/>
              </a:rPr>
              <a:t>80x86</a:t>
            </a:r>
            <a:r>
              <a:rPr lang="zh-CN" altLang="en-US" sz="2800" b="1">
                <a:solidFill>
                  <a:srgbClr val="3333FF"/>
                </a:solidFill>
                <a:latin typeface="宋体" pitchFamily="2" charset="-122"/>
              </a:rPr>
              <a:t>体系结构，芯片基本上出自</a:t>
            </a:r>
            <a:r>
              <a:rPr lang="en-US" altLang="zh-CN" sz="2800" b="1">
                <a:solidFill>
                  <a:srgbClr val="3333FF"/>
                </a:solidFill>
                <a:latin typeface="宋体" pitchFamily="2" charset="-122"/>
              </a:rPr>
              <a:t>Intel</a:t>
            </a:r>
            <a:r>
              <a:rPr lang="zh-CN" altLang="en-US" sz="2800" b="1">
                <a:solidFill>
                  <a:srgbClr val="3333FF"/>
                </a:solidFill>
                <a:latin typeface="宋体" pitchFamily="2" charset="-122"/>
              </a:rPr>
              <a:t>，</a:t>
            </a:r>
            <a:r>
              <a:rPr lang="en-US" altLang="zh-CN" sz="2800" b="1">
                <a:solidFill>
                  <a:srgbClr val="3333FF"/>
                </a:solidFill>
                <a:latin typeface="宋体" pitchFamily="2" charset="-122"/>
              </a:rPr>
              <a:t>AMD</a:t>
            </a:r>
            <a:r>
              <a:rPr lang="zh-CN" altLang="en-US" sz="2800" b="1">
                <a:solidFill>
                  <a:srgbClr val="3333FF"/>
                </a:solidFill>
                <a:latin typeface="宋体" pitchFamily="2" charset="-122"/>
              </a:rPr>
              <a:t>等几家公司。在操作系统和文字处理器方面，</a:t>
            </a:r>
            <a:r>
              <a:rPr lang="en-US" altLang="zh-CN" sz="2800" b="1">
                <a:solidFill>
                  <a:srgbClr val="3333FF"/>
                </a:solidFill>
                <a:latin typeface="宋体" pitchFamily="2" charset="-122"/>
              </a:rPr>
              <a:t>Microsoft</a:t>
            </a:r>
            <a:r>
              <a:rPr lang="zh-CN" altLang="en-US" sz="2800" b="1">
                <a:solidFill>
                  <a:srgbClr val="3333FF"/>
                </a:solidFill>
                <a:latin typeface="宋体" pitchFamily="2" charset="-122"/>
              </a:rPr>
              <a:t>的</a:t>
            </a:r>
            <a:r>
              <a:rPr lang="en-US" altLang="zh-CN" sz="2800" b="1">
                <a:solidFill>
                  <a:srgbClr val="3333FF"/>
                </a:solidFill>
                <a:latin typeface="宋体" pitchFamily="2" charset="-122"/>
              </a:rPr>
              <a:t>Windows</a:t>
            </a:r>
            <a:r>
              <a:rPr lang="zh-CN" altLang="en-US" sz="2800" b="1">
                <a:solidFill>
                  <a:srgbClr val="3333FF"/>
                </a:solidFill>
                <a:latin typeface="宋体" pitchFamily="2" charset="-122"/>
              </a:rPr>
              <a:t>及</a:t>
            </a:r>
            <a:r>
              <a:rPr lang="en-US" altLang="zh-CN" sz="2800" b="1">
                <a:solidFill>
                  <a:srgbClr val="3333FF"/>
                </a:solidFill>
                <a:latin typeface="宋体" pitchFamily="2" charset="-122"/>
              </a:rPr>
              <a:t>Word</a:t>
            </a:r>
            <a:r>
              <a:rPr lang="zh-CN" altLang="en-US" sz="2800" b="1">
                <a:solidFill>
                  <a:srgbClr val="3333FF"/>
                </a:solidFill>
                <a:latin typeface="宋体" pitchFamily="2" charset="-122"/>
              </a:rPr>
              <a:t>占</a:t>
            </a:r>
            <a:r>
              <a:rPr lang="en-US" altLang="zh-CN" sz="2800" b="1">
                <a:solidFill>
                  <a:srgbClr val="3333FF"/>
                </a:solidFill>
                <a:latin typeface="宋体" pitchFamily="2" charset="-122"/>
              </a:rPr>
              <a:t>80</a:t>
            </a:r>
            <a:r>
              <a:rPr lang="zh-CN" altLang="en-US" sz="2800" b="1">
                <a:solidFill>
                  <a:srgbClr val="3333FF"/>
                </a:solidFill>
                <a:latin typeface="宋体" pitchFamily="2" charset="-122"/>
              </a:rPr>
              <a:t>～</a:t>
            </a:r>
            <a:r>
              <a:rPr lang="en-US" altLang="zh-CN" sz="2800" b="1">
                <a:solidFill>
                  <a:srgbClr val="3333FF"/>
                </a:solidFill>
                <a:latin typeface="宋体" pitchFamily="2" charset="-122"/>
              </a:rPr>
              <a:t>90%</a:t>
            </a:r>
            <a:r>
              <a:rPr lang="zh-CN" altLang="en-US" sz="2800" b="1">
                <a:solidFill>
                  <a:srgbClr val="3333FF"/>
                </a:solidFill>
                <a:latin typeface="宋体" pitchFamily="2" charset="-122"/>
              </a:rPr>
              <a:t>，凭借操作系统还可以搭配其它应用程序。因此当代的通用计算机工业的基础被认为是由</a:t>
            </a:r>
            <a:r>
              <a:rPr lang="en-US" altLang="zh-CN" sz="2800" b="1">
                <a:solidFill>
                  <a:srgbClr val="3333FF"/>
                </a:solidFill>
                <a:latin typeface="宋体" pitchFamily="2" charset="-122"/>
              </a:rPr>
              <a:t>Wintel</a:t>
            </a:r>
            <a:r>
              <a:rPr lang="zh-CN" altLang="en-US" sz="2800" b="1">
                <a:solidFill>
                  <a:srgbClr val="3333FF"/>
                </a:solidFill>
                <a:latin typeface="宋体" pitchFamily="2" charset="-122"/>
              </a:rPr>
              <a:t>（</a:t>
            </a:r>
            <a:r>
              <a:rPr lang="en-US" altLang="zh-CN" sz="2800" b="1">
                <a:solidFill>
                  <a:srgbClr val="3333FF"/>
                </a:solidFill>
                <a:latin typeface="宋体" pitchFamily="2" charset="-122"/>
              </a:rPr>
              <a:t>Microsoft</a:t>
            </a:r>
            <a:r>
              <a:rPr lang="zh-CN" altLang="en-US" sz="2800" b="1">
                <a:solidFill>
                  <a:srgbClr val="3333FF"/>
                </a:solidFill>
                <a:latin typeface="宋体" pitchFamily="2" charset="-122"/>
              </a:rPr>
              <a:t>和</a:t>
            </a:r>
            <a:r>
              <a:rPr lang="en-US" altLang="zh-CN" sz="2800" b="1">
                <a:solidFill>
                  <a:srgbClr val="3333FF"/>
                </a:solidFill>
                <a:latin typeface="宋体" pitchFamily="2" charset="-122"/>
              </a:rPr>
              <a:t>Intel 90</a:t>
            </a:r>
            <a:r>
              <a:rPr lang="zh-CN" altLang="en-US" sz="2800" b="1">
                <a:solidFill>
                  <a:srgbClr val="3333FF"/>
                </a:solidFill>
                <a:latin typeface="宋体" pitchFamily="2" charset="-122"/>
              </a:rPr>
              <a:t>年代初建立的联盟）垄断的工业。</a:t>
            </a:r>
            <a:endParaRPr lang="zh-CN" altLang="en-US" sz="2800">
              <a:solidFill>
                <a:srgbClr val="3333FF"/>
              </a:solidFill>
            </a:endParaRPr>
          </a:p>
        </p:txBody>
      </p:sp>
      <p:sp>
        <p:nvSpPr>
          <p:cNvPr id="109571" name="Rectangle 3"/>
          <p:cNvSpPr>
            <a:spLocks noGrp="1" noChangeArrowheads="1"/>
          </p:cNvSpPr>
          <p:nvPr>
            <p:ph type="title"/>
          </p:nvPr>
        </p:nvSpPr>
        <p:spPr/>
        <p:txBody>
          <a:bodyPr/>
          <a:lstStyle/>
          <a:p>
            <a:r>
              <a:rPr lang="zh-CN" altLang="en-US" b="1">
                <a:solidFill>
                  <a:srgbClr val="FF0000"/>
                </a:solidFill>
                <a:latin typeface="宋体" pitchFamily="2" charset="-122"/>
              </a:rPr>
              <a:t>嵌入式系统－－</a:t>
            </a:r>
            <a:r>
              <a:rPr lang="zh-CN" altLang="en-US" b="1">
                <a:solidFill>
                  <a:srgbClr val="FF0000"/>
                </a:solidFill>
                <a:latin typeface="宋体" pitchFamily="2" charset="-122"/>
                <a:cs typeface="Times New Roman" pitchFamily="18" charset="0"/>
              </a:rPr>
              <a:t>描述四</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7" name="Rectangle 3"/>
          <p:cNvSpPr>
            <a:spLocks noGrp="1" noChangeArrowheads="1"/>
          </p:cNvSpPr>
          <p:nvPr>
            <p:ph type="title"/>
          </p:nvPr>
        </p:nvSpPr>
        <p:spPr/>
        <p:txBody>
          <a:bodyPr/>
          <a:lstStyle/>
          <a:p>
            <a:r>
              <a:rPr lang="zh-CN" altLang="en-US" b="1">
                <a:solidFill>
                  <a:srgbClr val="FF0000"/>
                </a:solidFill>
              </a:rPr>
              <a:t>课程意义</a:t>
            </a:r>
          </a:p>
        </p:txBody>
      </p:sp>
      <p:sp>
        <p:nvSpPr>
          <p:cNvPr id="200706" name="Rectangle 2"/>
          <p:cNvSpPr>
            <a:spLocks noGrp="1" noChangeArrowheads="1"/>
          </p:cNvSpPr>
          <p:nvPr>
            <p:ph type="body" sz="half" idx="1"/>
          </p:nvPr>
        </p:nvSpPr>
        <p:spPr>
          <a:xfrm>
            <a:off x="1476375" y="1295400"/>
            <a:ext cx="7143750" cy="5334000"/>
          </a:xfrm>
        </p:spPr>
        <p:txBody>
          <a:bodyPr/>
          <a:lstStyle/>
          <a:p>
            <a:r>
              <a:rPr lang="zh-CN" altLang="en-US" sz="2800" b="1">
                <a:solidFill>
                  <a:srgbClr val="3333FF"/>
                </a:solidFill>
              </a:rPr>
              <a:t>课程设置的必要性：</a:t>
            </a:r>
          </a:p>
          <a:p>
            <a:pPr>
              <a:buFontTx/>
              <a:buNone/>
            </a:pPr>
            <a:r>
              <a:rPr lang="zh-CN" altLang="en-US" sz="2800" b="1"/>
              <a:t>        应用需求越来越复杂 </a:t>
            </a:r>
          </a:p>
          <a:p>
            <a:pPr>
              <a:buFontTx/>
              <a:buNone/>
            </a:pPr>
            <a:r>
              <a:rPr lang="zh-CN" altLang="en-US" sz="2800" b="1"/>
              <a:t>        微处理器技术快速发展 </a:t>
            </a:r>
          </a:p>
          <a:p>
            <a:pPr>
              <a:buFontTx/>
              <a:buNone/>
            </a:pPr>
            <a:r>
              <a:rPr lang="zh-CN" altLang="en-US" sz="2800" b="1"/>
              <a:t>        嵌入式技术成为核心</a:t>
            </a:r>
          </a:p>
          <a:p>
            <a:r>
              <a:rPr lang="zh-CN" altLang="en-US" sz="2800" b="1">
                <a:solidFill>
                  <a:srgbClr val="3333FF"/>
                </a:solidFill>
              </a:rPr>
              <a:t>课程内容与目标：</a:t>
            </a:r>
          </a:p>
          <a:p>
            <a:pPr>
              <a:buFontTx/>
              <a:buNone/>
            </a:pPr>
            <a:r>
              <a:rPr lang="zh-CN" altLang="en-US" sz="2800" b="1"/>
              <a:t>        理解嵌入式系统的概念和基本要素</a:t>
            </a:r>
          </a:p>
          <a:p>
            <a:pPr>
              <a:buFontTx/>
              <a:buNone/>
            </a:pPr>
            <a:r>
              <a:rPr lang="zh-CN" altLang="en-US" sz="2800" b="1"/>
              <a:t>        掌握嵌入式系统软硬件设计的基本方法</a:t>
            </a:r>
          </a:p>
          <a:p>
            <a:pPr>
              <a:buFontTx/>
              <a:buNone/>
            </a:pPr>
            <a:r>
              <a:rPr lang="zh-CN" altLang="en-US" sz="2800" b="1"/>
              <a:t>        实践嵌入式系统项目的开发流程</a:t>
            </a:r>
          </a:p>
          <a:p>
            <a:pPr>
              <a:buFontTx/>
              <a:buNone/>
            </a:pPr>
            <a:r>
              <a:rPr lang="zh-CN" altLang="en-US" sz="2800" b="1"/>
              <a:t>        为深入开展嵌入式系统相关科研项目奠定基础。 </a:t>
            </a:r>
          </a:p>
        </p:txBody>
      </p:sp>
      <p:pic>
        <p:nvPicPr>
          <p:cNvPr id="200718" name="Picture 14" descr="j0233018"/>
          <p:cNvPicPr>
            <a:picLocks noChangeAspect="1" noChangeArrowheads="1"/>
          </p:cNvPicPr>
          <p:nvPr>
            <p:ph sz="quarter" idx="3"/>
          </p:nvPr>
        </p:nvPicPr>
        <p:blipFill>
          <a:blip r:embed="rId2"/>
          <a:srcRect/>
          <a:stretch>
            <a:fillRect/>
          </a:stretch>
        </p:blipFill>
        <p:spPr>
          <a:xfrm>
            <a:off x="6413500" y="1125538"/>
            <a:ext cx="2551113" cy="2590800"/>
          </a:xfrm>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body" idx="1"/>
          </p:nvPr>
        </p:nvSpPr>
        <p:spPr/>
        <p:txBody>
          <a:bodyPr/>
          <a:lstStyle/>
          <a:p>
            <a:r>
              <a:rPr lang="zh-CN" altLang="en-US" b="1">
                <a:solidFill>
                  <a:srgbClr val="000000"/>
                </a:solidFill>
                <a:latin typeface="宋体" pitchFamily="2" charset="-122"/>
              </a:rPr>
              <a:t>嵌入式系统面向用户，面向产品，面向应用。如果独立于应用，自行发展，则会失去市场。嵌入式处理器的功耗、体积、成本、可靠性、速度、处理能力、电磁兼容性等方面均受到应用要求的制约</a:t>
            </a:r>
            <a:r>
              <a:rPr lang="en-US" altLang="zh-CN" b="1">
                <a:solidFill>
                  <a:srgbClr val="000000"/>
                </a:solidFill>
                <a:latin typeface="宋体" pitchFamily="2" charset="-122"/>
              </a:rPr>
              <a:t>,</a:t>
            </a:r>
            <a:r>
              <a:rPr lang="zh-CN" altLang="en-US" b="1">
                <a:solidFill>
                  <a:srgbClr val="000000"/>
                </a:solidFill>
                <a:latin typeface="宋体" pitchFamily="2" charset="-122"/>
              </a:rPr>
              <a:t>这也是各个半导体厂商之间竞争的热点。</a:t>
            </a:r>
          </a:p>
        </p:txBody>
      </p:sp>
      <p:sp>
        <p:nvSpPr>
          <p:cNvPr id="110595" name="Rectangle 3"/>
          <p:cNvSpPr>
            <a:spLocks noGrp="1" noChangeArrowheads="1"/>
          </p:cNvSpPr>
          <p:nvPr>
            <p:ph type="title"/>
          </p:nvPr>
        </p:nvSpPr>
        <p:spPr/>
        <p:txBody>
          <a:bodyPr/>
          <a:lstStyle/>
          <a:p>
            <a:r>
              <a:rPr lang="zh-CN" altLang="en-US" b="1">
                <a:solidFill>
                  <a:srgbClr val="FF0000"/>
                </a:solidFill>
                <a:latin typeface="宋体" pitchFamily="2" charset="-122"/>
              </a:rPr>
              <a:t>嵌入式系统－－</a:t>
            </a:r>
            <a:r>
              <a:rPr lang="zh-CN" altLang="en-US" b="1">
                <a:solidFill>
                  <a:srgbClr val="FF0000"/>
                </a:solidFill>
                <a:latin typeface="宋体" pitchFamily="2" charset="-122"/>
                <a:cs typeface="Times New Roman" pitchFamily="18" charset="0"/>
              </a:rPr>
              <a:t>描述五</a:t>
            </a:r>
          </a:p>
        </p:txBody>
      </p:sp>
      <p:pic>
        <p:nvPicPr>
          <p:cNvPr id="145414" name="Picture 1030" descr="app7-2"/>
          <p:cNvPicPr>
            <a:picLocks noChangeAspect="1" noChangeArrowheads="1"/>
          </p:cNvPicPr>
          <p:nvPr/>
        </p:nvPicPr>
        <p:blipFill>
          <a:blip r:embed="rId2"/>
          <a:srcRect/>
          <a:stretch>
            <a:fillRect/>
          </a:stretch>
        </p:blipFill>
        <p:spPr bwMode="auto">
          <a:xfrm>
            <a:off x="7524750" y="5373688"/>
            <a:ext cx="1000125" cy="962025"/>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body" idx="1"/>
          </p:nvPr>
        </p:nvSpPr>
        <p:spPr>
          <a:xfrm>
            <a:off x="1676400" y="1143000"/>
            <a:ext cx="7010400" cy="5334000"/>
          </a:xfrm>
        </p:spPr>
        <p:txBody>
          <a:bodyPr/>
          <a:lstStyle/>
          <a:p>
            <a:pPr>
              <a:lnSpc>
                <a:spcPct val="90000"/>
              </a:lnSpc>
            </a:pPr>
            <a:r>
              <a:rPr lang="zh-CN" altLang="en-US" b="1">
                <a:solidFill>
                  <a:srgbClr val="FF0000"/>
                </a:solidFill>
                <a:latin typeface="宋体" pitchFamily="2" charset="-122"/>
              </a:rPr>
              <a:t>嵌入式系统定义：</a:t>
            </a:r>
            <a:r>
              <a:rPr lang="zh-CN" altLang="en-US" b="1">
                <a:solidFill>
                  <a:srgbClr val="3333FF"/>
                </a:solidFill>
                <a:latin typeface="宋体" pitchFamily="2" charset="-122"/>
              </a:rPr>
              <a:t>是现代科学多学科互相融合的以应用技术产品为核心，以计算机技术为基础，以通信技术为载体，以消费类产品为对象，引入各类传感器，进入</a:t>
            </a:r>
            <a:r>
              <a:rPr lang="en-US" altLang="zh-CN" b="1">
                <a:solidFill>
                  <a:srgbClr val="3333FF"/>
                </a:solidFill>
                <a:latin typeface="宋体" pitchFamily="2" charset="-122"/>
              </a:rPr>
              <a:t>Internet</a:t>
            </a:r>
            <a:r>
              <a:rPr lang="zh-CN" altLang="en-US" b="1">
                <a:solidFill>
                  <a:srgbClr val="3333FF"/>
                </a:solidFill>
                <a:latin typeface="宋体" pitchFamily="2" charset="-122"/>
              </a:rPr>
              <a:t>网络技术的连接，从而适应应用环境的产品。</a:t>
            </a:r>
            <a:r>
              <a:rPr lang="zh-CN" altLang="en-US" b="1">
                <a:latin typeface="宋体" pitchFamily="2" charset="-122"/>
              </a:rPr>
              <a:t>嵌入式系统无多余软件，软件以固化态出现，硬件亦无多余存储器，可靠性高，成本低，体积小，功耗少，包含于各种不同类型的设备。</a:t>
            </a:r>
            <a:endParaRPr lang="zh-CN" altLang="en-US" b="1"/>
          </a:p>
        </p:txBody>
      </p:sp>
      <p:sp>
        <p:nvSpPr>
          <p:cNvPr id="111619" name="Rectangle 3"/>
          <p:cNvSpPr>
            <a:spLocks noGrp="1" noChangeArrowheads="1"/>
          </p:cNvSpPr>
          <p:nvPr>
            <p:ph type="title"/>
          </p:nvPr>
        </p:nvSpPr>
        <p:spPr/>
        <p:txBody>
          <a:bodyPr/>
          <a:lstStyle/>
          <a:p>
            <a:r>
              <a:rPr lang="zh-CN" altLang="en-US" b="1">
                <a:solidFill>
                  <a:srgbClr val="008000"/>
                </a:solidFill>
                <a:latin typeface="宋体" pitchFamily="2" charset="-122"/>
              </a:rPr>
              <a:t>嵌入式系统－－</a:t>
            </a:r>
            <a:r>
              <a:rPr lang="zh-CN" altLang="en-US" b="1">
                <a:solidFill>
                  <a:srgbClr val="008000"/>
                </a:solidFill>
                <a:latin typeface="宋体" pitchFamily="2" charset="-122"/>
                <a:cs typeface="Times New Roman" pitchFamily="18" charset="0"/>
              </a:rPr>
              <a:t>综合描述</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body" idx="1"/>
          </p:nvPr>
        </p:nvSpPr>
        <p:spPr>
          <a:xfrm>
            <a:off x="1676400" y="1125538"/>
            <a:ext cx="7010400" cy="5334000"/>
          </a:xfrm>
        </p:spPr>
        <p:txBody>
          <a:bodyPr/>
          <a:lstStyle/>
          <a:p>
            <a:r>
              <a:rPr lang="zh-CN" altLang="en-US" b="1">
                <a:solidFill>
                  <a:srgbClr val="000000"/>
                </a:solidFill>
                <a:latin typeface="宋体" pitchFamily="2" charset="-122"/>
              </a:rPr>
              <a:t>嵌入式系统由</a:t>
            </a:r>
            <a:r>
              <a:rPr lang="zh-CN" altLang="en-US" b="1">
                <a:solidFill>
                  <a:srgbClr val="3333FF"/>
                </a:solidFill>
                <a:latin typeface="宋体" pitchFamily="2" charset="-122"/>
              </a:rPr>
              <a:t>嵌入式硬件</a:t>
            </a:r>
            <a:r>
              <a:rPr lang="zh-CN" altLang="en-US" b="1">
                <a:solidFill>
                  <a:srgbClr val="000000"/>
                </a:solidFill>
                <a:latin typeface="宋体" pitchFamily="2" charset="-122"/>
              </a:rPr>
              <a:t>与</a:t>
            </a:r>
            <a:r>
              <a:rPr lang="zh-CN" altLang="en-US" b="1">
                <a:solidFill>
                  <a:srgbClr val="3333FF"/>
                </a:solidFill>
                <a:latin typeface="宋体" pitchFamily="2" charset="-122"/>
              </a:rPr>
              <a:t>嵌入式软件</a:t>
            </a:r>
            <a:r>
              <a:rPr lang="zh-CN" altLang="en-US" b="1">
                <a:solidFill>
                  <a:srgbClr val="000000"/>
                </a:solidFill>
                <a:latin typeface="宋体" pitchFamily="2" charset="-122"/>
              </a:rPr>
              <a:t>组成。</a:t>
            </a:r>
            <a:endParaRPr lang="zh-CN" altLang="en-US" b="1">
              <a:solidFill>
                <a:srgbClr val="000000"/>
              </a:solidFill>
              <a:latin typeface="Arial Unicode MS" pitchFamily="34" charset="-122"/>
              <a:cs typeface="Times New Roman" pitchFamily="18" charset="0"/>
            </a:endParaRPr>
          </a:p>
          <a:p>
            <a:r>
              <a:rPr lang="zh-CN" altLang="en-US" b="1">
                <a:solidFill>
                  <a:srgbClr val="3333FF"/>
                </a:solidFill>
                <a:latin typeface="宋体" pitchFamily="2" charset="-122"/>
              </a:rPr>
              <a:t>嵌入式硬件</a:t>
            </a:r>
            <a:r>
              <a:rPr lang="zh-CN" altLang="en-US" b="1">
                <a:solidFill>
                  <a:srgbClr val="000000"/>
                </a:solidFill>
                <a:latin typeface="宋体" pitchFamily="2" charset="-122"/>
              </a:rPr>
              <a:t>以芯片、模板、组件、控制器形式埋藏于设备内部。</a:t>
            </a:r>
          </a:p>
          <a:p>
            <a:r>
              <a:rPr lang="zh-CN" altLang="en-US" b="1">
                <a:solidFill>
                  <a:srgbClr val="3333FF"/>
                </a:solidFill>
                <a:latin typeface="宋体" pitchFamily="2" charset="-122"/>
              </a:rPr>
              <a:t>嵌入式软件</a:t>
            </a:r>
            <a:r>
              <a:rPr lang="zh-CN" altLang="en-US" b="1">
                <a:solidFill>
                  <a:srgbClr val="000000"/>
                </a:solidFill>
                <a:latin typeface="宋体" pitchFamily="2" charset="-122"/>
              </a:rPr>
              <a:t>是实时多任务操作系统和各种专用软件，一般固化在</a:t>
            </a:r>
            <a:r>
              <a:rPr lang="en-US" altLang="zh-CN" b="1">
                <a:solidFill>
                  <a:srgbClr val="000000"/>
                </a:solidFill>
                <a:latin typeface="宋体" pitchFamily="2" charset="-122"/>
              </a:rPr>
              <a:t>ROM</a:t>
            </a:r>
            <a:r>
              <a:rPr lang="zh-CN" altLang="en-US" b="1">
                <a:solidFill>
                  <a:srgbClr val="000000"/>
                </a:solidFill>
                <a:latin typeface="宋体" pitchFamily="2" charset="-122"/>
              </a:rPr>
              <a:t>或闪存中。</a:t>
            </a:r>
          </a:p>
          <a:p>
            <a:r>
              <a:rPr lang="zh-CN" altLang="en-US" b="1">
                <a:latin typeface="宋体" pitchFamily="2" charset="-122"/>
              </a:rPr>
              <a:t>嵌入式系统</a:t>
            </a:r>
            <a:r>
              <a:rPr lang="zh-CN" altLang="en-US" b="1">
                <a:solidFill>
                  <a:srgbClr val="000000"/>
                </a:solidFill>
                <a:latin typeface="宋体" pitchFamily="2" charset="-122"/>
              </a:rPr>
              <a:t>软硬兼施，融为一体，成为产品，但在开发过程中需要一些开发工具进行辅助开发。</a:t>
            </a:r>
            <a:r>
              <a:rPr lang="zh-CN" altLang="en-US" b="1"/>
              <a:t> </a:t>
            </a:r>
            <a:endParaRPr lang="zh-CN" altLang="en-US"/>
          </a:p>
        </p:txBody>
      </p:sp>
      <p:sp>
        <p:nvSpPr>
          <p:cNvPr id="112643" name="Rectangle 3"/>
          <p:cNvSpPr>
            <a:spLocks noGrp="1" noChangeArrowheads="1"/>
          </p:cNvSpPr>
          <p:nvPr>
            <p:ph type="title"/>
          </p:nvPr>
        </p:nvSpPr>
        <p:spPr/>
        <p:txBody>
          <a:bodyPr/>
          <a:lstStyle/>
          <a:p>
            <a:r>
              <a:rPr lang="zh-CN" altLang="en-US" b="1">
                <a:solidFill>
                  <a:srgbClr val="FF0000"/>
                </a:solidFill>
                <a:latin typeface="宋体" pitchFamily="2" charset="-122"/>
                <a:cs typeface="Times New Roman" pitchFamily="18" charset="0"/>
              </a:rPr>
              <a:t>嵌入式系统组成</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Rectangle 3"/>
          <p:cNvSpPr>
            <a:spLocks noGrp="1" noChangeArrowheads="1"/>
          </p:cNvSpPr>
          <p:nvPr>
            <p:ph type="title"/>
          </p:nvPr>
        </p:nvSpPr>
        <p:spPr/>
        <p:txBody>
          <a:bodyPr/>
          <a:lstStyle/>
          <a:p>
            <a:r>
              <a:rPr lang="zh-CN" altLang="en-US" b="1">
                <a:solidFill>
                  <a:srgbClr val="FF0000"/>
                </a:solidFill>
                <a:latin typeface="宋体" pitchFamily="2" charset="-122"/>
                <a:cs typeface="Times New Roman" pitchFamily="18" charset="0"/>
              </a:rPr>
              <a:t>嵌入式系统的典型组成</a:t>
            </a:r>
          </a:p>
        </p:txBody>
      </p:sp>
      <p:graphicFrame>
        <p:nvGraphicFramePr>
          <p:cNvPr id="142340" name="Object 1028"/>
          <p:cNvGraphicFramePr>
            <a:graphicFrameLocks noChangeAspect="1"/>
          </p:cNvGraphicFramePr>
          <p:nvPr/>
        </p:nvGraphicFramePr>
        <p:xfrm>
          <a:off x="2516188" y="1143000"/>
          <a:ext cx="5865812" cy="5257800"/>
        </p:xfrm>
        <a:graphic>
          <a:graphicData uri="http://schemas.openxmlformats.org/presentationml/2006/ole">
            <p:oleObj spid="_x0000_s142340" name="Document" r:id="rId3" imgW="3761280" imgH="3258720" progId="Word.Document.8">
              <p:embed/>
            </p:oleObj>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ChangeArrowheads="1"/>
          </p:cNvSpPr>
          <p:nvPr/>
        </p:nvSpPr>
        <p:spPr bwMode="auto">
          <a:xfrm>
            <a:off x="1447800" y="1125538"/>
            <a:ext cx="7696200" cy="3352800"/>
          </a:xfrm>
          <a:prstGeom prst="rect">
            <a:avLst/>
          </a:prstGeom>
          <a:solidFill>
            <a:srgbClr val="99CCFF">
              <a:alpha val="50000"/>
            </a:srgbClr>
          </a:solidFill>
          <a:ln w="9525">
            <a:noFill/>
            <a:miter lim="800000"/>
            <a:headEnd/>
            <a:tailEnd/>
          </a:ln>
          <a:effectLst/>
        </p:spPr>
        <p:txBody>
          <a:bodyPr wrap="none" anchor="ctr"/>
          <a:lstStyle/>
          <a:p>
            <a:endParaRPr lang="zh-CN" altLang="en-US"/>
          </a:p>
        </p:txBody>
      </p:sp>
      <p:sp>
        <p:nvSpPr>
          <p:cNvPr id="222211" name="Rectangle 3"/>
          <p:cNvSpPr>
            <a:spLocks noGrp="1" noChangeArrowheads="1"/>
          </p:cNvSpPr>
          <p:nvPr>
            <p:ph type="title"/>
          </p:nvPr>
        </p:nvSpPr>
        <p:spPr/>
        <p:txBody>
          <a:bodyPr/>
          <a:lstStyle/>
          <a:p>
            <a:r>
              <a:rPr lang="zh-CN" altLang="en-US" b="1">
                <a:solidFill>
                  <a:srgbClr val="FF0000"/>
                </a:solidFill>
                <a:latin typeface="宋体" pitchFamily="2" charset="-122"/>
                <a:cs typeface="Times New Roman" pitchFamily="18" charset="0"/>
              </a:rPr>
              <a:t>嵌入式系统设计流程</a:t>
            </a:r>
            <a:r>
              <a:rPr lang="zh-CN" altLang="en-US" sz="2800" b="1">
                <a:solidFill>
                  <a:srgbClr val="FF0000"/>
                </a:solidFill>
                <a:latin typeface="宋体" pitchFamily="2" charset="-122"/>
                <a:cs typeface="Times New Roman" pitchFamily="18" charset="0"/>
              </a:rPr>
              <a:t> </a:t>
            </a:r>
          </a:p>
        </p:txBody>
      </p:sp>
      <p:sp>
        <p:nvSpPr>
          <p:cNvPr id="222212" name="Rectangle 4"/>
          <p:cNvSpPr>
            <a:spLocks noChangeArrowheads="1"/>
          </p:cNvSpPr>
          <p:nvPr/>
        </p:nvSpPr>
        <p:spPr bwMode="auto">
          <a:xfrm>
            <a:off x="3638550" y="114300"/>
            <a:ext cx="9144000" cy="0"/>
          </a:xfrm>
          <a:prstGeom prst="rect">
            <a:avLst/>
          </a:prstGeom>
          <a:noFill/>
          <a:ln w="9525">
            <a:noFill/>
            <a:miter lim="800000"/>
            <a:headEnd/>
            <a:tailEnd/>
          </a:ln>
          <a:effectLst/>
        </p:spPr>
        <p:txBody>
          <a:bodyPr>
            <a:spAutoFit/>
          </a:bodyPr>
          <a:lstStyle/>
          <a:p>
            <a:endParaRPr lang="zh-CN" altLang="en-US"/>
          </a:p>
        </p:txBody>
      </p:sp>
      <p:sp>
        <p:nvSpPr>
          <p:cNvPr id="222213" name="Rectangle 5"/>
          <p:cNvSpPr>
            <a:spLocks noChangeArrowheads="1"/>
          </p:cNvSpPr>
          <p:nvPr/>
        </p:nvSpPr>
        <p:spPr bwMode="auto">
          <a:xfrm>
            <a:off x="3638550" y="114300"/>
            <a:ext cx="9144000" cy="0"/>
          </a:xfrm>
          <a:prstGeom prst="rect">
            <a:avLst/>
          </a:prstGeom>
          <a:noFill/>
          <a:ln w="9525">
            <a:noFill/>
            <a:miter lim="800000"/>
            <a:headEnd/>
            <a:tailEnd/>
          </a:ln>
          <a:effectLst/>
        </p:spPr>
        <p:txBody>
          <a:bodyPr>
            <a:spAutoFit/>
          </a:bodyPr>
          <a:lstStyle/>
          <a:p>
            <a:endParaRPr lang="zh-CN" altLang="en-US"/>
          </a:p>
        </p:txBody>
      </p:sp>
      <p:sp>
        <p:nvSpPr>
          <p:cNvPr id="222214" name="Rectangle 6"/>
          <p:cNvSpPr>
            <a:spLocks noChangeArrowheads="1"/>
          </p:cNvSpPr>
          <p:nvPr/>
        </p:nvSpPr>
        <p:spPr bwMode="auto">
          <a:xfrm>
            <a:off x="3638550" y="114300"/>
            <a:ext cx="9144000" cy="0"/>
          </a:xfrm>
          <a:prstGeom prst="rect">
            <a:avLst/>
          </a:prstGeom>
          <a:noFill/>
          <a:ln w="9525">
            <a:noFill/>
            <a:miter lim="800000"/>
            <a:headEnd/>
            <a:tailEnd/>
          </a:ln>
          <a:effectLst/>
        </p:spPr>
        <p:txBody>
          <a:bodyPr>
            <a:spAutoFit/>
          </a:bodyPr>
          <a:lstStyle/>
          <a:p>
            <a:endParaRPr lang="zh-CN" altLang="en-US"/>
          </a:p>
        </p:txBody>
      </p:sp>
      <p:sp>
        <p:nvSpPr>
          <p:cNvPr id="222215" name="Rectangle 7"/>
          <p:cNvSpPr>
            <a:spLocks noChangeArrowheads="1"/>
          </p:cNvSpPr>
          <p:nvPr/>
        </p:nvSpPr>
        <p:spPr bwMode="auto">
          <a:xfrm>
            <a:off x="3638550" y="114300"/>
            <a:ext cx="9144000" cy="0"/>
          </a:xfrm>
          <a:prstGeom prst="rect">
            <a:avLst/>
          </a:prstGeom>
          <a:noFill/>
          <a:ln w="9525">
            <a:noFill/>
            <a:miter lim="800000"/>
            <a:headEnd/>
            <a:tailEnd/>
          </a:ln>
          <a:effectLst/>
        </p:spPr>
        <p:txBody>
          <a:bodyPr>
            <a:spAutoFit/>
          </a:bodyPr>
          <a:lstStyle/>
          <a:p>
            <a:endParaRPr lang="zh-CN" altLang="en-US"/>
          </a:p>
        </p:txBody>
      </p:sp>
      <p:sp>
        <p:nvSpPr>
          <p:cNvPr id="222216" name="Rectangle 8"/>
          <p:cNvSpPr>
            <a:spLocks noChangeArrowheads="1"/>
          </p:cNvSpPr>
          <p:nvPr/>
        </p:nvSpPr>
        <p:spPr bwMode="auto">
          <a:xfrm>
            <a:off x="1509713" y="2552700"/>
            <a:ext cx="9144000" cy="0"/>
          </a:xfrm>
          <a:prstGeom prst="rect">
            <a:avLst/>
          </a:prstGeom>
          <a:noFill/>
          <a:ln w="9525">
            <a:noFill/>
            <a:miter lim="800000"/>
            <a:headEnd/>
            <a:tailEnd/>
          </a:ln>
          <a:effectLst/>
        </p:spPr>
        <p:txBody>
          <a:bodyPr>
            <a:spAutoFit/>
          </a:bodyPr>
          <a:lstStyle/>
          <a:p>
            <a:endParaRPr lang="zh-CN" altLang="en-US"/>
          </a:p>
        </p:txBody>
      </p:sp>
      <p:sp>
        <p:nvSpPr>
          <p:cNvPr id="222217" name="Rectangle 9"/>
          <p:cNvSpPr>
            <a:spLocks noGrp="1" noChangeArrowheads="1"/>
          </p:cNvSpPr>
          <p:nvPr>
            <p:ph type="body" idx="1"/>
          </p:nvPr>
        </p:nvSpPr>
        <p:spPr>
          <a:xfrm>
            <a:off x="1476375" y="1196975"/>
            <a:ext cx="7416800" cy="5334000"/>
          </a:xfrm>
        </p:spPr>
        <p:txBody>
          <a:bodyPr/>
          <a:lstStyle/>
          <a:p>
            <a:pPr>
              <a:lnSpc>
                <a:spcPct val="90000"/>
              </a:lnSpc>
            </a:pPr>
            <a:r>
              <a:rPr lang="en-US" altLang="zh-CN" sz="2800" b="1">
                <a:solidFill>
                  <a:srgbClr val="333333"/>
                </a:solidFill>
                <a:latin typeface="宋体" pitchFamily="2" charset="-122"/>
              </a:rPr>
              <a:t>1</a:t>
            </a:r>
            <a:r>
              <a:rPr lang="zh-CN" altLang="en-US" sz="2800" b="1">
                <a:solidFill>
                  <a:srgbClr val="333333"/>
                </a:solidFill>
                <a:latin typeface="宋体" pitchFamily="2" charset="-122"/>
              </a:rPr>
              <a:t>．系统需求分析</a:t>
            </a:r>
          </a:p>
          <a:p>
            <a:pPr>
              <a:lnSpc>
                <a:spcPct val="90000"/>
              </a:lnSpc>
              <a:buFontTx/>
              <a:buNone/>
            </a:pPr>
            <a:r>
              <a:rPr lang="zh-CN" altLang="en-US" sz="2800" b="1">
                <a:solidFill>
                  <a:srgbClr val="333333"/>
                </a:solidFill>
                <a:latin typeface="宋体" pitchFamily="2" charset="-122"/>
              </a:rPr>
              <a:t>  确定设计任务和设计目标，提练设计规格说明书，作为设计指导和验收的标准。系统需求一般包括功能性需求和非功能性需求两方面。</a:t>
            </a:r>
            <a:r>
              <a:rPr lang="zh-CN" altLang="en-US" sz="2800" b="1">
                <a:solidFill>
                  <a:srgbClr val="FF0000"/>
                </a:solidFill>
                <a:latin typeface="宋体" pitchFamily="2" charset="-122"/>
              </a:rPr>
              <a:t>功能性需求</a:t>
            </a:r>
            <a:r>
              <a:rPr lang="zh-CN" altLang="en-US" sz="2800" b="1">
                <a:solidFill>
                  <a:srgbClr val="333333"/>
                </a:solidFill>
                <a:latin typeface="宋体" pitchFamily="2" charset="-122"/>
              </a:rPr>
              <a:t>是系统的基本功能，如输入输出信号、操作方式等；</a:t>
            </a:r>
            <a:r>
              <a:rPr lang="zh-CN" altLang="en-US" sz="2800" b="1">
                <a:solidFill>
                  <a:srgbClr val="FF0000"/>
                </a:solidFill>
                <a:latin typeface="宋体" pitchFamily="2" charset="-122"/>
              </a:rPr>
              <a:t>非功能性需求</a:t>
            </a:r>
            <a:r>
              <a:rPr lang="zh-CN" altLang="en-US" sz="2800" b="1">
                <a:solidFill>
                  <a:srgbClr val="333333"/>
                </a:solidFill>
                <a:latin typeface="宋体" pitchFamily="2" charset="-122"/>
              </a:rPr>
              <a:t>包括系统性能、成本、功耗、体积、重量等因素。</a:t>
            </a:r>
          </a:p>
          <a:p>
            <a:pPr>
              <a:lnSpc>
                <a:spcPct val="90000"/>
              </a:lnSpc>
            </a:pPr>
            <a:r>
              <a:rPr lang="en-US" altLang="zh-CN" sz="2800" b="1">
                <a:solidFill>
                  <a:srgbClr val="333333"/>
                </a:solidFill>
                <a:latin typeface="宋体" pitchFamily="2" charset="-122"/>
              </a:rPr>
              <a:t>2</a:t>
            </a:r>
            <a:r>
              <a:rPr lang="zh-CN" altLang="en-US" sz="2800" b="1">
                <a:solidFill>
                  <a:srgbClr val="333333"/>
                </a:solidFill>
                <a:latin typeface="宋体" pitchFamily="2" charset="-122"/>
              </a:rPr>
              <a:t>．体系结构设计</a:t>
            </a:r>
          </a:p>
          <a:p>
            <a:pPr>
              <a:lnSpc>
                <a:spcPct val="90000"/>
              </a:lnSpc>
              <a:buFontTx/>
              <a:buNone/>
            </a:pPr>
            <a:r>
              <a:rPr lang="zh-CN" altLang="en-US" sz="2800" b="1">
                <a:solidFill>
                  <a:srgbClr val="333333"/>
                </a:solidFill>
                <a:latin typeface="宋体" pitchFamily="2" charset="-122"/>
              </a:rPr>
              <a:t>  描述系统如何实现所述的功能性和非功能性需求，包括对硬件、软件和执行装置的功能划分以及系统的软件、硬件选型等。一个好的体系结构是设计成功与否的关键。</a:t>
            </a:r>
            <a:r>
              <a:rPr lang="zh-CN" altLang="en-US" sz="2800" b="1"/>
              <a:t> </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ChangeArrowheads="1"/>
          </p:cNvSpPr>
          <p:nvPr/>
        </p:nvSpPr>
        <p:spPr bwMode="auto">
          <a:xfrm>
            <a:off x="1447800" y="4495800"/>
            <a:ext cx="7696200" cy="1752600"/>
          </a:xfrm>
          <a:prstGeom prst="rect">
            <a:avLst/>
          </a:prstGeom>
          <a:solidFill>
            <a:srgbClr val="D2D3F2">
              <a:alpha val="50000"/>
            </a:srgbClr>
          </a:solidFill>
          <a:ln w="9525">
            <a:noFill/>
            <a:miter lim="800000"/>
            <a:headEnd/>
            <a:tailEnd/>
          </a:ln>
          <a:effectLst/>
        </p:spPr>
        <p:txBody>
          <a:bodyPr wrap="none" anchor="ctr"/>
          <a:lstStyle/>
          <a:p>
            <a:endParaRPr lang="zh-CN" altLang="en-US"/>
          </a:p>
        </p:txBody>
      </p:sp>
      <p:sp>
        <p:nvSpPr>
          <p:cNvPr id="223235" name="Rectangle 3"/>
          <p:cNvSpPr>
            <a:spLocks noGrp="1" noChangeArrowheads="1"/>
          </p:cNvSpPr>
          <p:nvPr>
            <p:ph type="title"/>
          </p:nvPr>
        </p:nvSpPr>
        <p:spPr/>
        <p:txBody>
          <a:bodyPr/>
          <a:lstStyle/>
          <a:p>
            <a:r>
              <a:rPr lang="zh-CN" altLang="en-US" b="1">
                <a:solidFill>
                  <a:srgbClr val="FF0000"/>
                </a:solidFill>
                <a:latin typeface="宋体" pitchFamily="2" charset="-122"/>
                <a:cs typeface="Times New Roman" pitchFamily="18" charset="0"/>
              </a:rPr>
              <a:t>嵌入式系统设计流程</a:t>
            </a:r>
          </a:p>
        </p:txBody>
      </p:sp>
      <p:sp>
        <p:nvSpPr>
          <p:cNvPr id="223236" name="Rectangle 4"/>
          <p:cNvSpPr>
            <a:spLocks noChangeArrowheads="1"/>
          </p:cNvSpPr>
          <p:nvPr/>
        </p:nvSpPr>
        <p:spPr bwMode="auto">
          <a:xfrm>
            <a:off x="3638550" y="114300"/>
            <a:ext cx="9144000" cy="0"/>
          </a:xfrm>
          <a:prstGeom prst="rect">
            <a:avLst/>
          </a:prstGeom>
          <a:noFill/>
          <a:ln w="9525">
            <a:noFill/>
            <a:miter lim="800000"/>
            <a:headEnd/>
            <a:tailEnd/>
          </a:ln>
          <a:effectLst/>
        </p:spPr>
        <p:txBody>
          <a:bodyPr>
            <a:spAutoFit/>
          </a:bodyPr>
          <a:lstStyle/>
          <a:p>
            <a:endParaRPr lang="zh-CN" altLang="en-US"/>
          </a:p>
        </p:txBody>
      </p:sp>
      <p:sp>
        <p:nvSpPr>
          <p:cNvPr id="223237" name="Rectangle 5"/>
          <p:cNvSpPr>
            <a:spLocks noChangeArrowheads="1"/>
          </p:cNvSpPr>
          <p:nvPr/>
        </p:nvSpPr>
        <p:spPr bwMode="auto">
          <a:xfrm>
            <a:off x="3638550" y="114300"/>
            <a:ext cx="9144000" cy="0"/>
          </a:xfrm>
          <a:prstGeom prst="rect">
            <a:avLst/>
          </a:prstGeom>
          <a:noFill/>
          <a:ln w="9525">
            <a:noFill/>
            <a:miter lim="800000"/>
            <a:headEnd/>
            <a:tailEnd/>
          </a:ln>
          <a:effectLst/>
        </p:spPr>
        <p:txBody>
          <a:bodyPr>
            <a:spAutoFit/>
          </a:bodyPr>
          <a:lstStyle/>
          <a:p>
            <a:endParaRPr lang="zh-CN" altLang="en-US"/>
          </a:p>
        </p:txBody>
      </p:sp>
      <p:sp>
        <p:nvSpPr>
          <p:cNvPr id="223238" name="Rectangle 6"/>
          <p:cNvSpPr>
            <a:spLocks noChangeArrowheads="1"/>
          </p:cNvSpPr>
          <p:nvPr/>
        </p:nvSpPr>
        <p:spPr bwMode="auto">
          <a:xfrm>
            <a:off x="3638550" y="114300"/>
            <a:ext cx="9144000" cy="0"/>
          </a:xfrm>
          <a:prstGeom prst="rect">
            <a:avLst/>
          </a:prstGeom>
          <a:noFill/>
          <a:ln w="9525">
            <a:noFill/>
            <a:miter lim="800000"/>
            <a:headEnd/>
            <a:tailEnd/>
          </a:ln>
          <a:effectLst/>
        </p:spPr>
        <p:txBody>
          <a:bodyPr>
            <a:spAutoFit/>
          </a:bodyPr>
          <a:lstStyle/>
          <a:p>
            <a:endParaRPr lang="zh-CN" altLang="en-US"/>
          </a:p>
        </p:txBody>
      </p:sp>
      <p:sp>
        <p:nvSpPr>
          <p:cNvPr id="223239" name="Rectangle 7"/>
          <p:cNvSpPr>
            <a:spLocks noChangeArrowheads="1"/>
          </p:cNvSpPr>
          <p:nvPr/>
        </p:nvSpPr>
        <p:spPr bwMode="auto">
          <a:xfrm>
            <a:off x="3638550" y="114300"/>
            <a:ext cx="9144000" cy="0"/>
          </a:xfrm>
          <a:prstGeom prst="rect">
            <a:avLst/>
          </a:prstGeom>
          <a:noFill/>
          <a:ln w="9525">
            <a:noFill/>
            <a:miter lim="800000"/>
            <a:headEnd/>
            <a:tailEnd/>
          </a:ln>
          <a:effectLst/>
        </p:spPr>
        <p:txBody>
          <a:bodyPr>
            <a:spAutoFit/>
          </a:bodyPr>
          <a:lstStyle/>
          <a:p>
            <a:endParaRPr lang="zh-CN" altLang="en-US"/>
          </a:p>
        </p:txBody>
      </p:sp>
      <p:sp>
        <p:nvSpPr>
          <p:cNvPr id="223240" name="Rectangle 8"/>
          <p:cNvSpPr>
            <a:spLocks noChangeArrowheads="1"/>
          </p:cNvSpPr>
          <p:nvPr/>
        </p:nvSpPr>
        <p:spPr bwMode="auto">
          <a:xfrm>
            <a:off x="1509713" y="2552700"/>
            <a:ext cx="9144000" cy="0"/>
          </a:xfrm>
          <a:prstGeom prst="rect">
            <a:avLst/>
          </a:prstGeom>
          <a:noFill/>
          <a:ln w="9525">
            <a:noFill/>
            <a:miter lim="800000"/>
            <a:headEnd/>
            <a:tailEnd/>
          </a:ln>
          <a:effectLst/>
        </p:spPr>
        <p:txBody>
          <a:bodyPr>
            <a:spAutoFit/>
          </a:bodyPr>
          <a:lstStyle/>
          <a:p>
            <a:endParaRPr lang="zh-CN" altLang="en-US"/>
          </a:p>
        </p:txBody>
      </p:sp>
      <p:sp>
        <p:nvSpPr>
          <p:cNvPr id="223241" name="Rectangle 9"/>
          <p:cNvSpPr>
            <a:spLocks noGrp="1" noChangeArrowheads="1"/>
          </p:cNvSpPr>
          <p:nvPr>
            <p:ph type="body" idx="1"/>
          </p:nvPr>
        </p:nvSpPr>
        <p:spPr>
          <a:xfrm>
            <a:off x="1676400" y="1295400"/>
            <a:ext cx="7010400" cy="5029200"/>
          </a:xfrm>
        </p:spPr>
        <p:txBody>
          <a:bodyPr/>
          <a:lstStyle/>
          <a:p>
            <a:pPr>
              <a:lnSpc>
                <a:spcPct val="90000"/>
              </a:lnSpc>
            </a:pPr>
            <a:r>
              <a:rPr lang="en-US" altLang="zh-CN" sz="2800" b="1">
                <a:solidFill>
                  <a:srgbClr val="333333"/>
                </a:solidFill>
                <a:latin typeface="宋体" pitchFamily="2" charset="-122"/>
              </a:rPr>
              <a:t>3</a:t>
            </a:r>
            <a:r>
              <a:rPr lang="zh-CN" altLang="en-US" sz="2800" b="1">
                <a:solidFill>
                  <a:srgbClr val="333333"/>
                </a:solidFill>
                <a:latin typeface="宋体" pitchFamily="2" charset="-122"/>
              </a:rPr>
              <a:t>．硬件</a:t>
            </a:r>
            <a:r>
              <a:rPr lang="en-US" altLang="zh-CN" sz="2800" b="1">
                <a:solidFill>
                  <a:srgbClr val="333333"/>
                </a:solidFill>
                <a:latin typeface="宋体" pitchFamily="2" charset="-122"/>
              </a:rPr>
              <a:t>/</a:t>
            </a:r>
            <a:r>
              <a:rPr lang="zh-CN" altLang="en-US" sz="2800" b="1">
                <a:solidFill>
                  <a:srgbClr val="333333"/>
                </a:solidFill>
                <a:latin typeface="宋体" pitchFamily="2" charset="-122"/>
              </a:rPr>
              <a:t>软件设计（硬件、软件、执行装置并行设计）</a:t>
            </a:r>
          </a:p>
          <a:p>
            <a:pPr>
              <a:lnSpc>
                <a:spcPct val="90000"/>
              </a:lnSpc>
              <a:buFontTx/>
              <a:buNone/>
            </a:pPr>
            <a:r>
              <a:rPr lang="zh-CN" altLang="en-US" sz="2800" b="1">
                <a:solidFill>
                  <a:srgbClr val="333333"/>
                </a:solidFill>
                <a:latin typeface="宋体" pitchFamily="2" charset="-122"/>
              </a:rPr>
              <a:t>  基于体系结构，对系统的软件、硬件进行详细设计。为了缩短产品开发周期，设计往往是并行的。嵌入式系统设计的大部分工作集中在软件设计上，采用面向对象技术、软件组件技术、模块化设计是现代软件工程经常采用的方法。</a:t>
            </a:r>
          </a:p>
          <a:p>
            <a:pPr>
              <a:lnSpc>
                <a:spcPct val="90000"/>
              </a:lnSpc>
            </a:pPr>
            <a:r>
              <a:rPr lang="en-US" altLang="zh-CN" sz="2800" b="1">
                <a:solidFill>
                  <a:srgbClr val="333333"/>
                </a:solidFill>
                <a:latin typeface="宋体" pitchFamily="2" charset="-122"/>
              </a:rPr>
              <a:t>4</a:t>
            </a:r>
            <a:r>
              <a:rPr lang="zh-CN" altLang="en-US" sz="2800" b="1">
                <a:solidFill>
                  <a:srgbClr val="333333"/>
                </a:solidFill>
                <a:latin typeface="宋体" pitchFamily="2" charset="-122"/>
              </a:rPr>
              <a:t>．系统集成</a:t>
            </a:r>
            <a:endParaRPr lang="zh-CN" altLang="en-US" sz="2800" b="1">
              <a:solidFill>
                <a:srgbClr val="000000"/>
              </a:solidFill>
              <a:latin typeface="Arial Unicode MS" pitchFamily="34" charset="-122"/>
              <a:cs typeface="Times New Roman" pitchFamily="18" charset="0"/>
            </a:endParaRPr>
          </a:p>
          <a:p>
            <a:pPr>
              <a:lnSpc>
                <a:spcPct val="90000"/>
              </a:lnSpc>
              <a:buFontTx/>
              <a:buNone/>
            </a:pPr>
            <a:r>
              <a:rPr lang="zh-CN" altLang="en-US" sz="2800" b="1">
                <a:solidFill>
                  <a:srgbClr val="333333"/>
                </a:solidFill>
                <a:latin typeface="宋体" pitchFamily="2" charset="-122"/>
              </a:rPr>
              <a:t>  </a:t>
            </a:r>
            <a:r>
              <a:rPr lang="zh-CN" altLang="en-US" sz="2800" b="1">
                <a:solidFill>
                  <a:srgbClr val="333333"/>
                </a:solidFill>
                <a:latin typeface="宋体" pitchFamily="2" charset="-122"/>
                <a:cs typeface="Times New Roman" pitchFamily="18" charset="0"/>
              </a:rPr>
              <a:t>把系统的软件、硬件和执行装置集成在一起，进行调试，发现并改进单元设计过程中的错误。</a:t>
            </a:r>
            <a:r>
              <a:rPr lang="zh-CN" altLang="en-US" sz="2800" b="1">
                <a:solidFill>
                  <a:srgbClr val="333333"/>
                </a:solidFill>
                <a:latin typeface="宋体" pitchFamily="2" charset="-122"/>
              </a:rPr>
              <a:t> </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ChangeArrowheads="1"/>
          </p:cNvSpPr>
          <p:nvPr/>
        </p:nvSpPr>
        <p:spPr bwMode="auto">
          <a:xfrm>
            <a:off x="1447800" y="1295400"/>
            <a:ext cx="7696200" cy="1600200"/>
          </a:xfrm>
          <a:prstGeom prst="rect">
            <a:avLst/>
          </a:prstGeom>
          <a:solidFill>
            <a:srgbClr val="D2D3F2">
              <a:alpha val="50000"/>
            </a:srgbClr>
          </a:solidFill>
          <a:ln w="9525">
            <a:noFill/>
            <a:miter lim="800000"/>
            <a:headEnd/>
            <a:tailEnd/>
          </a:ln>
          <a:effectLst/>
        </p:spPr>
        <p:txBody>
          <a:bodyPr wrap="none" anchor="ctr"/>
          <a:lstStyle/>
          <a:p>
            <a:endParaRPr lang="zh-CN" altLang="en-US"/>
          </a:p>
        </p:txBody>
      </p:sp>
      <p:sp>
        <p:nvSpPr>
          <p:cNvPr id="224259" name="Rectangle 3"/>
          <p:cNvSpPr>
            <a:spLocks noGrp="1" noChangeArrowheads="1"/>
          </p:cNvSpPr>
          <p:nvPr>
            <p:ph type="title"/>
          </p:nvPr>
        </p:nvSpPr>
        <p:spPr/>
        <p:txBody>
          <a:bodyPr/>
          <a:lstStyle/>
          <a:p>
            <a:r>
              <a:rPr lang="zh-CN" altLang="en-US" b="1">
                <a:solidFill>
                  <a:srgbClr val="FF0000"/>
                </a:solidFill>
                <a:latin typeface="宋体" pitchFamily="2" charset="-122"/>
                <a:cs typeface="Times New Roman" pitchFamily="18" charset="0"/>
              </a:rPr>
              <a:t>嵌入式系统设计流程</a:t>
            </a:r>
          </a:p>
        </p:txBody>
      </p:sp>
      <p:sp>
        <p:nvSpPr>
          <p:cNvPr id="224260" name="Rectangle 4"/>
          <p:cNvSpPr>
            <a:spLocks noChangeArrowheads="1"/>
          </p:cNvSpPr>
          <p:nvPr/>
        </p:nvSpPr>
        <p:spPr bwMode="auto">
          <a:xfrm>
            <a:off x="3638550" y="114300"/>
            <a:ext cx="9144000" cy="0"/>
          </a:xfrm>
          <a:prstGeom prst="rect">
            <a:avLst/>
          </a:prstGeom>
          <a:noFill/>
          <a:ln w="9525">
            <a:noFill/>
            <a:miter lim="800000"/>
            <a:headEnd/>
            <a:tailEnd/>
          </a:ln>
          <a:effectLst/>
        </p:spPr>
        <p:txBody>
          <a:bodyPr>
            <a:spAutoFit/>
          </a:bodyPr>
          <a:lstStyle/>
          <a:p>
            <a:endParaRPr lang="zh-CN" altLang="en-US"/>
          </a:p>
        </p:txBody>
      </p:sp>
      <p:sp>
        <p:nvSpPr>
          <p:cNvPr id="224261" name="Rectangle 5"/>
          <p:cNvSpPr>
            <a:spLocks noChangeArrowheads="1"/>
          </p:cNvSpPr>
          <p:nvPr/>
        </p:nvSpPr>
        <p:spPr bwMode="auto">
          <a:xfrm>
            <a:off x="3638550" y="114300"/>
            <a:ext cx="9144000" cy="0"/>
          </a:xfrm>
          <a:prstGeom prst="rect">
            <a:avLst/>
          </a:prstGeom>
          <a:noFill/>
          <a:ln w="9525">
            <a:noFill/>
            <a:miter lim="800000"/>
            <a:headEnd/>
            <a:tailEnd/>
          </a:ln>
          <a:effectLst/>
        </p:spPr>
        <p:txBody>
          <a:bodyPr>
            <a:spAutoFit/>
          </a:bodyPr>
          <a:lstStyle/>
          <a:p>
            <a:endParaRPr lang="zh-CN" altLang="en-US"/>
          </a:p>
        </p:txBody>
      </p:sp>
      <p:sp>
        <p:nvSpPr>
          <p:cNvPr id="224262" name="Rectangle 6"/>
          <p:cNvSpPr>
            <a:spLocks noChangeArrowheads="1"/>
          </p:cNvSpPr>
          <p:nvPr/>
        </p:nvSpPr>
        <p:spPr bwMode="auto">
          <a:xfrm>
            <a:off x="3638550" y="114300"/>
            <a:ext cx="9144000" cy="0"/>
          </a:xfrm>
          <a:prstGeom prst="rect">
            <a:avLst/>
          </a:prstGeom>
          <a:noFill/>
          <a:ln w="9525">
            <a:noFill/>
            <a:miter lim="800000"/>
            <a:headEnd/>
            <a:tailEnd/>
          </a:ln>
          <a:effectLst/>
        </p:spPr>
        <p:txBody>
          <a:bodyPr>
            <a:spAutoFit/>
          </a:bodyPr>
          <a:lstStyle/>
          <a:p>
            <a:endParaRPr lang="zh-CN" altLang="en-US"/>
          </a:p>
        </p:txBody>
      </p:sp>
      <p:sp>
        <p:nvSpPr>
          <p:cNvPr id="224263" name="Rectangle 7"/>
          <p:cNvSpPr>
            <a:spLocks noChangeArrowheads="1"/>
          </p:cNvSpPr>
          <p:nvPr/>
        </p:nvSpPr>
        <p:spPr bwMode="auto">
          <a:xfrm>
            <a:off x="3638550" y="114300"/>
            <a:ext cx="9144000" cy="0"/>
          </a:xfrm>
          <a:prstGeom prst="rect">
            <a:avLst/>
          </a:prstGeom>
          <a:noFill/>
          <a:ln w="9525">
            <a:noFill/>
            <a:miter lim="800000"/>
            <a:headEnd/>
            <a:tailEnd/>
          </a:ln>
          <a:effectLst/>
        </p:spPr>
        <p:txBody>
          <a:bodyPr>
            <a:spAutoFit/>
          </a:bodyPr>
          <a:lstStyle/>
          <a:p>
            <a:endParaRPr lang="zh-CN" altLang="en-US"/>
          </a:p>
        </p:txBody>
      </p:sp>
      <p:sp>
        <p:nvSpPr>
          <p:cNvPr id="224264" name="Rectangle 8"/>
          <p:cNvSpPr>
            <a:spLocks noChangeArrowheads="1"/>
          </p:cNvSpPr>
          <p:nvPr/>
        </p:nvSpPr>
        <p:spPr bwMode="auto">
          <a:xfrm>
            <a:off x="1509713" y="2552700"/>
            <a:ext cx="9144000" cy="0"/>
          </a:xfrm>
          <a:prstGeom prst="rect">
            <a:avLst/>
          </a:prstGeom>
          <a:noFill/>
          <a:ln w="9525">
            <a:noFill/>
            <a:miter lim="800000"/>
            <a:headEnd/>
            <a:tailEnd/>
          </a:ln>
          <a:effectLst/>
        </p:spPr>
        <p:txBody>
          <a:bodyPr>
            <a:spAutoFit/>
          </a:bodyPr>
          <a:lstStyle/>
          <a:p>
            <a:endParaRPr lang="zh-CN" altLang="en-US"/>
          </a:p>
        </p:txBody>
      </p:sp>
      <p:sp>
        <p:nvSpPr>
          <p:cNvPr id="224265" name="Rectangle 9"/>
          <p:cNvSpPr>
            <a:spLocks noGrp="1" noChangeArrowheads="1"/>
          </p:cNvSpPr>
          <p:nvPr>
            <p:ph type="body" idx="1"/>
          </p:nvPr>
        </p:nvSpPr>
        <p:spPr>
          <a:xfrm>
            <a:off x="1676400" y="1295400"/>
            <a:ext cx="7010400" cy="4953000"/>
          </a:xfrm>
        </p:spPr>
        <p:txBody>
          <a:bodyPr/>
          <a:lstStyle/>
          <a:p>
            <a:r>
              <a:rPr lang="en-US" altLang="zh-CN" sz="2800" b="1">
                <a:solidFill>
                  <a:srgbClr val="333333"/>
                </a:solidFill>
                <a:latin typeface="宋体" pitchFamily="2" charset="-122"/>
              </a:rPr>
              <a:t>5</a:t>
            </a:r>
            <a:r>
              <a:rPr lang="zh-CN" altLang="en-US" sz="2800" b="1">
                <a:solidFill>
                  <a:srgbClr val="333333"/>
                </a:solidFill>
                <a:latin typeface="宋体" pitchFamily="2" charset="-122"/>
              </a:rPr>
              <a:t>．系统测试</a:t>
            </a:r>
          </a:p>
          <a:p>
            <a:pPr>
              <a:buFontTx/>
              <a:buNone/>
            </a:pPr>
            <a:r>
              <a:rPr lang="zh-CN" altLang="en-US" sz="2800" b="1">
                <a:solidFill>
                  <a:srgbClr val="333333"/>
                </a:solidFill>
                <a:latin typeface="宋体" pitchFamily="2" charset="-122"/>
              </a:rPr>
              <a:t>  对设计好的系统进行测试，检查是否满足规格说明书中给定的功能要求。</a:t>
            </a:r>
            <a:endParaRPr lang="zh-CN" altLang="en-US" sz="2800" b="1">
              <a:solidFill>
                <a:srgbClr val="000000"/>
              </a:solidFill>
              <a:latin typeface="Arial Unicode MS" pitchFamily="34" charset="-122"/>
              <a:cs typeface="Times New Roman" pitchFamily="18" charset="0"/>
            </a:endParaRPr>
          </a:p>
          <a:p>
            <a:endParaRPr lang="zh-CN" altLang="en-US" sz="2800" b="1">
              <a:solidFill>
                <a:srgbClr val="333333"/>
              </a:solidFill>
              <a:latin typeface="宋体" pitchFamily="2" charset="-122"/>
              <a:cs typeface="Times New Roman" pitchFamily="18" charset="0"/>
            </a:endParaRPr>
          </a:p>
          <a:p>
            <a:r>
              <a:rPr lang="zh-CN" altLang="en-US" sz="2800" b="1">
                <a:solidFill>
                  <a:srgbClr val="333333"/>
                </a:solidFill>
                <a:latin typeface="宋体" pitchFamily="2" charset="-122"/>
                <a:cs typeface="Times New Roman" pitchFamily="18" charset="0"/>
              </a:rPr>
              <a:t>针对系统的不同复杂程度，有不同的系统设计方法，比如瀑布设计方法、自顶向下的设计方法、自下向上的设计方法、螺旋设计方法、逐步细化设计方法、并行设计方法等。可根据实际情况和熟悉程度灵活选用。</a:t>
            </a:r>
            <a:r>
              <a:rPr lang="zh-CN" altLang="en-US" sz="2800" b="1">
                <a:solidFill>
                  <a:srgbClr val="333333"/>
                </a:solidFill>
                <a:latin typeface="宋体" pitchFamily="2" charset="-122"/>
              </a:rPr>
              <a:t> </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body" idx="1"/>
          </p:nvPr>
        </p:nvSpPr>
        <p:spPr>
          <a:xfrm>
            <a:off x="1676400" y="1295400"/>
            <a:ext cx="7216775" cy="5334000"/>
          </a:xfrm>
        </p:spPr>
        <p:txBody>
          <a:bodyPr/>
          <a:lstStyle/>
          <a:p>
            <a:pPr>
              <a:lnSpc>
                <a:spcPct val="90000"/>
              </a:lnSpc>
            </a:pPr>
            <a:r>
              <a:rPr lang="zh-CN" altLang="en-US" sz="2800" b="1">
                <a:solidFill>
                  <a:srgbClr val="000000"/>
                </a:solidFill>
                <a:latin typeface="宋体" pitchFamily="2" charset="-122"/>
              </a:rPr>
              <a:t>嵌入式系统硬件核心是嵌入式处理器。</a:t>
            </a:r>
          </a:p>
          <a:p>
            <a:pPr>
              <a:lnSpc>
                <a:spcPct val="90000"/>
              </a:lnSpc>
            </a:pPr>
            <a:endParaRPr lang="zh-CN" altLang="en-US" sz="2800" b="1">
              <a:solidFill>
                <a:srgbClr val="000000"/>
              </a:solidFill>
              <a:latin typeface="Arial Unicode MS" pitchFamily="34" charset="-122"/>
              <a:cs typeface="Times New Roman" pitchFamily="18" charset="0"/>
            </a:endParaRPr>
          </a:p>
          <a:p>
            <a:pPr>
              <a:lnSpc>
                <a:spcPct val="90000"/>
              </a:lnSpc>
            </a:pPr>
            <a:r>
              <a:rPr lang="zh-CN" altLang="en-US" sz="2800" b="1">
                <a:solidFill>
                  <a:schemeClr val="accent2"/>
                </a:solidFill>
                <a:latin typeface="宋体" pitchFamily="2" charset="-122"/>
              </a:rPr>
              <a:t>嵌入式处理器可以分为四类</a:t>
            </a:r>
            <a:r>
              <a:rPr lang="zh-CN" altLang="en-US" sz="2800" b="1">
                <a:latin typeface="宋体" pitchFamily="2" charset="-122"/>
              </a:rPr>
              <a:t>：</a:t>
            </a:r>
          </a:p>
          <a:p>
            <a:pPr>
              <a:lnSpc>
                <a:spcPct val="90000"/>
              </a:lnSpc>
              <a:buFontTx/>
              <a:buNone/>
            </a:pPr>
            <a:r>
              <a:rPr lang="zh-CN" altLang="en-US" sz="2800" b="1">
                <a:latin typeface="宋体" pitchFamily="2" charset="-122"/>
              </a:rPr>
              <a:t>    嵌入式微处理器</a:t>
            </a:r>
            <a:r>
              <a:rPr lang="en-US" altLang="zh-CN" sz="2800" b="1">
                <a:latin typeface="宋体" pitchFamily="2" charset="-122"/>
              </a:rPr>
              <a:t>EMPU</a:t>
            </a:r>
          </a:p>
          <a:p>
            <a:pPr>
              <a:lnSpc>
                <a:spcPct val="90000"/>
              </a:lnSpc>
              <a:buFontTx/>
              <a:buNone/>
            </a:pPr>
            <a:r>
              <a:rPr lang="en-US" altLang="zh-CN" sz="2800" b="1">
                <a:latin typeface="宋体" pitchFamily="2" charset="-122"/>
              </a:rPr>
              <a:t>      </a:t>
            </a:r>
            <a:r>
              <a:rPr lang="zh-CN" altLang="en-US" sz="2800" b="1">
                <a:solidFill>
                  <a:srgbClr val="008000"/>
                </a:solidFill>
              </a:rPr>
              <a:t>（</a:t>
            </a:r>
            <a:r>
              <a:rPr lang="en-US" altLang="zh-CN" sz="2800" b="1">
                <a:solidFill>
                  <a:srgbClr val="008000"/>
                </a:solidFill>
              </a:rPr>
              <a:t>Embedded Microprocessor Unit</a:t>
            </a:r>
            <a:r>
              <a:rPr lang="zh-CN" altLang="en-US" sz="2800" b="1">
                <a:solidFill>
                  <a:srgbClr val="008000"/>
                </a:solidFill>
              </a:rPr>
              <a:t>）</a:t>
            </a:r>
            <a:r>
              <a:rPr lang="zh-CN" altLang="en-US" sz="2800"/>
              <a:t> </a:t>
            </a:r>
            <a:endParaRPr lang="zh-CN" altLang="en-US" sz="2800" b="1">
              <a:latin typeface="宋体" pitchFamily="2" charset="-122"/>
            </a:endParaRPr>
          </a:p>
          <a:p>
            <a:pPr>
              <a:lnSpc>
                <a:spcPct val="90000"/>
              </a:lnSpc>
              <a:buFontTx/>
              <a:buNone/>
            </a:pPr>
            <a:r>
              <a:rPr lang="zh-CN" altLang="en-US" sz="2800" b="1">
                <a:latin typeface="宋体" pitchFamily="2" charset="-122"/>
              </a:rPr>
              <a:t>    嵌入式微控制器</a:t>
            </a:r>
            <a:r>
              <a:rPr lang="en-US" altLang="zh-CN" sz="2800" b="1">
                <a:latin typeface="宋体" pitchFamily="2" charset="-122"/>
              </a:rPr>
              <a:t>EMCU</a:t>
            </a:r>
          </a:p>
          <a:p>
            <a:pPr>
              <a:lnSpc>
                <a:spcPct val="90000"/>
              </a:lnSpc>
              <a:buFontTx/>
              <a:buNone/>
            </a:pPr>
            <a:r>
              <a:rPr lang="en-US" altLang="zh-CN" sz="2800" b="1">
                <a:latin typeface="宋体" pitchFamily="2" charset="-122"/>
              </a:rPr>
              <a:t>      </a:t>
            </a:r>
            <a:r>
              <a:rPr lang="zh-CN" altLang="en-US" sz="2800" b="1">
                <a:solidFill>
                  <a:srgbClr val="008000"/>
                </a:solidFill>
              </a:rPr>
              <a:t>（</a:t>
            </a:r>
            <a:r>
              <a:rPr lang="en-US" altLang="zh-CN" sz="2800" b="1">
                <a:solidFill>
                  <a:srgbClr val="008000"/>
                </a:solidFill>
              </a:rPr>
              <a:t>Embedded Microcontroller Unit</a:t>
            </a:r>
            <a:r>
              <a:rPr lang="zh-CN" altLang="en-US" sz="2800" b="1">
                <a:solidFill>
                  <a:srgbClr val="008000"/>
                </a:solidFill>
              </a:rPr>
              <a:t>）</a:t>
            </a:r>
            <a:r>
              <a:rPr lang="zh-CN" altLang="en-US" sz="2800"/>
              <a:t> </a:t>
            </a:r>
            <a:endParaRPr lang="zh-CN" altLang="en-US" sz="2800" b="1">
              <a:latin typeface="宋体" pitchFamily="2" charset="-122"/>
            </a:endParaRPr>
          </a:p>
          <a:p>
            <a:pPr>
              <a:lnSpc>
                <a:spcPct val="90000"/>
              </a:lnSpc>
              <a:buFontTx/>
              <a:buNone/>
            </a:pPr>
            <a:r>
              <a:rPr lang="zh-CN" altLang="en-US" sz="2800" b="1">
                <a:latin typeface="宋体" pitchFamily="2" charset="-122"/>
              </a:rPr>
              <a:t>    嵌入式数字信号处理器</a:t>
            </a:r>
            <a:r>
              <a:rPr lang="en-US" altLang="zh-CN" sz="2800" b="1">
                <a:latin typeface="宋体" pitchFamily="2" charset="-122"/>
              </a:rPr>
              <a:t>EDSP</a:t>
            </a:r>
          </a:p>
          <a:p>
            <a:pPr>
              <a:lnSpc>
                <a:spcPct val="90000"/>
              </a:lnSpc>
              <a:buFontTx/>
              <a:buNone/>
            </a:pPr>
            <a:r>
              <a:rPr lang="en-US" altLang="zh-CN" sz="2800" b="1">
                <a:latin typeface="宋体" pitchFamily="2" charset="-122"/>
              </a:rPr>
              <a:t>    </a:t>
            </a:r>
            <a:r>
              <a:rPr lang="zh-CN" altLang="en-US" sz="2800" b="1">
                <a:solidFill>
                  <a:srgbClr val="008000"/>
                </a:solidFill>
              </a:rPr>
              <a:t>（</a:t>
            </a:r>
            <a:r>
              <a:rPr lang="en-US" altLang="zh-CN" sz="2800" b="1">
                <a:solidFill>
                  <a:srgbClr val="008000"/>
                </a:solidFill>
              </a:rPr>
              <a:t>Embedded Digital Signal Processor</a:t>
            </a:r>
            <a:r>
              <a:rPr lang="zh-CN" altLang="en-US" sz="2800" b="1">
                <a:solidFill>
                  <a:srgbClr val="008000"/>
                </a:solidFill>
              </a:rPr>
              <a:t>）</a:t>
            </a:r>
            <a:r>
              <a:rPr lang="zh-CN" altLang="en-US" sz="2800"/>
              <a:t> </a:t>
            </a:r>
          </a:p>
          <a:p>
            <a:pPr>
              <a:lnSpc>
                <a:spcPct val="90000"/>
              </a:lnSpc>
              <a:buFontTx/>
              <a:buNone/>
            </a:pPr>
            <a:r>
              <a:rPr lang="zh-CN" altLang="en-US" sz="2800" b="1"/>
              <a:t>        嵌入式片上系统</a:t>
            </a:r>
            <a:r>
              <a:rPr lang="en-US" altLang="zh-CN" sz="2800" b="1"/>
              <a:t>ESoC </a:t>
            </a:r>
          </a:p>
          <a:p>
            <a:pPr>
              <a:lnSpc>
                <a:spcPct val="90000"/>
              </a:lnSpc>
              <a:buFontTx/>
              <a:buNone/>
            </a:pPr>
            <a:r>
              <a:rPr lang="en-US" altLang="zh-CN" sz="2800" b="1"/>
              <a:t>            </a:t>
            </a:r>
            <a:r>
              <a:rPr lang="zh-CN" altLang="en-US" sz="2800" b="1">
                <a:solidFill>
                  <a:srgbClr val="008000"/>
                </a:solidFill>
              </a:rPr>
              <a:t>（</a:t>
            </a:r>
            <a:r>
              <a:rPr lang="en-US" altLang="zh-CN" sz="2800" b="1">
                <a:solidFill>
                  <a:srgbClr val="008000"/>
                </a:solidFill>
              </a:rPr>
              <a:t>Embedded System on Chip</a:t>
            </a:r>
            <a:r>
              <a:rPr lang="zh-CN" altLang="en-US" sz="2800" b="1">
                <a:solidFill>
                  <a:srgbClr val="008000"/>
                </a:solidFill>
              </a:rPr>
              <a:t>）</a:t>
            </a:r>
            <a:r>
              <a:rPr lang="zh-CN" altLang="en-US" sz="2800"/>
              <a:t> </a:t>
            </a:r>
          </a:p>
        </p:txBody>
      </p:sp>
      <p:sp>
        <p:nvSpPr>
          <p:cNvPr id="119811" name="Rectangle 3"/>
          <p:cNvSpPr>
            <a:spLocks noGrp="1" noChangeArrowheads="1"/>
          </p:cNvSpPr>
          <p:nvPr>
            <p:ph type="title"/>
          </p:nvPr>
        </p:nvSpPr>
        <p:spPr/>
        <p:txBody>
          <a:bodyPr/>
          <a:lstStyle/>
          <a:p>
            <a:r>
              <a:rPr lang="zh-CN" altLang="en-US" b="1">
                <a:solidFill>
                  <a:srgbClr val="FF0000"/>
                </a:solidFill>
                <a:latin typeface="宋体" pitchFamily="2" charset="-122"/>
              </a:rPr>
              <a:t>嵌入式系统硬件核心</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5" name="Rectangle 3"/>
          <p:cNvSpPr>
            <a:spLocks noGrp="1" noChangeArrowheads="1"/>
          </p:cNvSpPr>
          <p:nvPr>
            <p:ph type="title"/>
          </p:nvPr>
        </p:nvSpPr>
        <p:spPr/>
        <p:txBody>
          <a:bodyPr/>
          <a:lstStyle/>
          <a:p>
            <a:r>
              <a:rPr lang="zh-CN" altLang="en-US" b="1">
                <a:solidFill>
                  <a:schemeClr val="accent2"/>
                </a:solidFill>
                <a:latin typeface="宋体" pitchFamily="2" charset="-122"/>
              </a:rPr>
              <a:t>嵌入式微处理器</a:t>
            </a:r>
            <a:r>
              <a:rPr lang="en-US" altLang="zh-CN" b="1">
                <a:solidFill>
                  <a:schemeClr val="accent2"/>
                </a:solidFill>
                <a:latin typeface="宋体" pitchFamily="2" charset="-122"/>
              </a:rPr>
              <a:t>EMPU</a:t>
            </a:r>
          </a:p>
        </p:txBody>
      </p:sp>
      <p:sp>
        <p:nvSpPr>
          <p:cNvPr id="120834" name="Rectangle 2"/>
          <p:cNvSpPr>
            <a:spLocks noGrp="1" noChangeArrowheads="1"/>
          </p:cNvSpPr>
          <p:nvPr>
            <p:ph type="body" sz="half" idx="1"/>
          </p:nvPr>
        </p:nvSpPr>
        <p:spPr>
          <a:xfrm>
            <a:off x="1676400" y="1295400"/>
            <a:ext cx="7072313" cy="5334000"/>
          </a:xfrm>
        </p:spPr>
        <p:txBody>
          <a:bodyPr/>
          <a:lstStyle/>
          <a:p>
            <a:r>
              <a:rPr lang="zh-CN" altLang="en-US" sz="2400" b="1">
                <a:solidFill>
                  <a:srgbClr val="FF0000"/>
                </a:solidFill>
                <a:latin typeface="宋体" pitchFamily="2" charset="-122"/>
              </a:rPr>
              <a:t>嵌入式微处理器</a:t>
            </a:r>
            <a:r>
              <a:rPr lang="zh-CN" altLang="en-US" sz="2400" b="1">
                <a:solidFill>
                  <a:srgbClr val="000000"/>
                </a:solidFill>
                <a:latin typeface="宋体" pitchFamily="2" charset="-122"/>
              </a:rPr>
              <a:t>就是和通用计算机的微处理器对应的</a:t>
            </a:r>
            <a:r>
              <a:rPr lang="en-US" altLang="zh-CN" sz="2400" b="1">
                <a:solidFill>
                  <a:srgbClr val="000000"/>
                </a:solidFill>
                <a:latin typeface="宋体" pitchFamily="2" charset="-122"/>
              </a:rPr>
              <a:t>CPU</a:t>
            </a:r>
            <a:r>
              <a:rPr lang="zh-CN" altLang="en-US" sz="2400" b="1">
                <a:solidFill>
                  <a:srgbClr val="000000"/>
                </a:solidFill>
                <a:latin typeface="宋体" pitchFamily="2" charset="-122"/>
              </a:rPr>
              <a:t>。在应用中，一般是将微处理器装配在专门设计的电路板上，在母板上只保留和嵌入式相关的功能即可，这样可以满足嵌入式系统体积小和功耗低的要求。</a:t>
            </a:r>
          </a:p>
          <a:p>
            <a:r>
              <a:rPr lang="zh-CN" altLang="en-US" sz="2400" b="1">
                <a:solidFill>
                  <a:schemeClr val="accent2"/>
                </a:solidFill>
                <a:latin typeface="宋体" pitchFamily="2" charset="-122"/>
              </a:rPr>
              <a:t>嵌入式微处理器制造商：</a:t>
            </a:r>
            <a:r>
              <a:rPr lang="zh-CN" altLang="en-US" sz="2400" b="1">
                <a:solidFill>
                  <a:srgbClr val="000000"/>
                </a:solidFill>
                <a:latin typeface="宋体" pitchFamily="2" charset="-122"/>
              </a:rPr>
              <a:t>摩托罗拉、英特尔、</a:t>
            </a:r>
            <a:r>
              <a:rPr lang="en-US" altLang="zh-CN" sz="2400" b="1">
                <a:solidFill>
                  <a:srgbClr val="000000"/>
                </a:solidFill>
                <a:latin typeface="宋体" pitchFamily="2" charset="-122"/>
              </a:rPr>
              <a:t>IBM</a:t>
            </a:r>
            <a:r>
              <a:rPr lang="zh-CN" altLang="en-US" sz="2400" b="1">
                <a:solidFill>
                  <a:srgbClr val="000000"/>
                </a:solidFill>
                <a:latin typeface="宋体" pitchFamily="2" charset="-122"/>
              </a:rPr>
              <a:t>、日立、</a:t>
            </a:r>
            <a:r>
              <a:rPr lang="en-US" altLang="zh-CN" sz="2400" b="1">
                <a:solidFill>
                  <a:srgbClr val="000000"/>
                </a:solidFill>
                <a:latin typeface="宋体" pitchFamily="2" charset="-122"/>
              </a:rPr>
              <a:t>NEC</a:t>
            </a:r>
            <a:r>
              <a:rPr lang="zh-CN" altLang="en-US" sz="2400" b="1">
                <a:solidFill>
                  <a:srgbClr val="000000"/>
                </a:solidFill>
                <a:latin typeface="宋体" pitchFamily="2" charset="-122"/>
              </a:rPr>
              <a:t>、东芝、</a:t>
            </a:r>
            <a:r>
              <a:rPr lang="en-US" altLang="zh-CN" sz="2400" b="1">
                <a:solidFill>
                  <a:srgbClr val="000000"/>
                </a:solidFill>
                <a:latin typeface="宋体" pitchFamily="2" charset="-122"/>
              </a:rPr>
              <a:t>AMD</a:t>
            </a:r>
            <a:r>
              <a:rPr lang="zh-CN" altLang="en-US" sz="2400" b="1">
                <a:solidFill>
                  <a:srgbClr val="000000"/>
                </a:solidFill>
                <a:latin typeface="宋体" pitchFamily="2" charset="-122"/>
              </a:rPr>
              <a:t>、国家半导体、</a:t>
            </a:r>
            <a:r>
              <a:rPr lang="en-US" altLang="zh-CN" sz="2400" b="1">
                <a:solidFill>
                  <a:srgbClr val="000000"/>
                </a:solidFill>
                <a:latin typeface="宋体" pitchFamily="2" charset="-122"/>
              </a:rPr>
              <a:t>Zilog</a:t>
            </a:r>
            <a:r>
              <a:rPr lang="zh-CN" altLang="en-US" sz="2400" b="1">
                <a:solidFill>
                  <a:srgbClr val="000000"/>
                </a:solidFill>
                <a:latin typeface="宋体" pitchFamily="2" charset="-122"/>
              </a:rPr>
              <a:t>、</a:t>
            </a:r>
            <a:r>
              <a:rPr lang="en-US" altLang="zh-CN" sz="2400" b="1">
                <a:solidFill>
                  <a:srgbClr val="000000"/>
                </a:solidFill>
                <a:latin typeface="宋体" pitchFamily="2" charset="-122"/>
              </a:rPr>
              <a:t>IDT</a:t>
            </a:r>
            <a:r>
              <a:rPr lang="zh-CN" altLang="en-US" sz="2400" b="1">
                <a:solidFill>
                  <a:srgbClr val="000000"/>
                </a:solidFill>
                <a:latin typeface="宋体" pitchFamily="2" charset="-122"/>
              </a:rPr>
              <a:t>、富士通、</a:t>
            </a:r>
            <a:r>
              <a:rPr lang="en-US" altLang="zh-CN" sz="2400" b="1">
                <a:solidFill>
                  <a:srgbClr val="000000"/>
                </a:solidFill>
                <a:latin typeface="宋体" pitchFamily="2" charset="-122"/>
              </a:rPr>
              <a:t>Atmel</a:t>
            </a:r>
            <a:r>
              <a:rPr lang="zh-CN" altLang="en-US" sz="2400" b="1">
                <a:solidFill>
                  <a:srgbClr val="000000"/>
                </a:solidFill>
                <a:latin typeface="宋体" pitchFamily="2" charset="-122"/>
              </a:rPr>
              <a:t>、太阳、微系统、夏普、</a:t>
            </a:r>
            <a:r>
              <a:rPr lang="en-US" altLang="zh-CN" sz="2400" b="1">
                <a:solidFill>
                  <a:srgbClr val="000000"/>
                </a:solidFill>
                <a:latin typeface="宋体" pitchFamily="2" charset="-122"/>
              </a:rPr>
              <a:t>Oki</a:t>
            </a:r>
            <a:r>
              <a:rPr lang="zh-CN" altLang="en-US" sz="2400" b="1">
                <a:solidFill>
                  <a:srgbClr val="000000"/>
                </a:solidFill>
                <a:latin typeface="宋体" pitchFamily="2" charset="-122"/>
              </a:rPr>
              <a:t>、飞利浦等。</a:t>
            </a:r>
            <a:endParaRPr lang="zh-CN" altLang="en-US" sz="2400" b="1">
              <a:solidFill>
                <a:srgbClr val="000000"/>
              </a:solidFill>
              <a:latin typeface="Arial Unicode MS" pitchFamily="34" charset="-122"/>
              <a:cs typeface="Times New Roman" pitchFamily="18" charset="0"/>
            </a:endParaRPr>
          </a:p>
          <a:p>
            <a:r>
              <a:rPr lang="zh-CN" altLang="en-US" sz="2400" b="1">
                <a:solidFill>
                  <a:schemeClr val="accent2"/>
                </a:solidFill>
                <a:latin typeface="宋体" pitchFamily="2" charset="-122"/>
                <a:cs typeface="Times New Roman" pitchFamily="18" charset="0"/>
              </a:rPr>
              <a:t>主要的嵌入式微处理器包括：</a:t>
            </a:r>
            <a:r>
              <a:rPr lang="en-US" altLang="zh-CN" sz="2400" b="1">
                <a:solidFill>
                  <a:srgbClr val="000000"/>
                </a:solidFill>
                <a:latin typeface="宋体" pitchFamily="2" charset="-122"/>
                <a:cs typeface="Times New Roman" pitchFamily="18" charset="0"/>
              </a:rPr>
              <a:t>Motorola </a:t>
            </a:r>
            <a:r>
              <a:rPr lang="en-US" altLang="zh-CN" sz="2400" b="1">
                <a:solidFill>
                  <a:srgbClr val="000000"/>
                </a:solidFill>
                <a:latin typeface="宋体" pitchFamily="2" charset="-122"/>
              </a:rPr>
              <a:t>PowerPC</a:t>
            </a:r>
            <a:r>
              <a:rPr lang="zh-CN" altLang="en-US" sz="2400" b="1">
                <a:solidFill>
                  <a:srgbClr val="000000"/>
                </a:solidFill>
                <a:latin typeface="宋体" pitchFamily="2" charset="-122"/>
              </a:rPr>
              <a:t>、</a:t>
            </a:r>
            <a:r>
              <a:rPr lang="en-US" altLang="zh-CN" sz="2400" b="1">
                <a:solidFill>
                  <a:srgbClr val="000000"/>
                </a:solidFill>
                <a:latin typeface="宋体" pitchFamily="2" charset="-122"/>
                <a:cs typeface="Times New Roman" pitchFamily="18" charset="0"/>
              </a:rPr>
              <a:t>Intel Pentium</a:t>
            </a:r>
            <a:r>
              <a:rPr lang="zh-CN" altLang="en-US" sz="2400" b="1">
                <a:solidFill>
                  <a:srgbClr val="000000"/>
                </a:solidFill>
                <a:latin typeface="宋体" pitchFamily="2" charset="-122"/>
                <a:cs typeface="Times New Roman" pitchFamily="18" charset="0"/>
              </a:rPr>
              <a:t>、</a:t>
            </a:r>
            <a:r>
              <a:rPr lang="en-US" altLang="zh-CN" sz="2400" b="1">
                <a:solidFill>
                  <a:srgbClr val="000000"/>
                </a:solidFill>
                <a:latin typeface="宋体" pitchFamily="2" charset="-122"/>
              </a:rPr>
              <a:t>Motorola 68000</a:t>
            </a:r>
            <a:r>
              <a:rPr lang="zh-CN" altLang="en-US" sz="2400" b="1">
                <a:solidFill>
                  <a:srgbClr val="000000"/>
                </a:solidFill>
                <a:latin typeface="宋体" pitchFamily="2" charset="-122"/>
              </a:rPr>
              <a:t>、</a:t>
            </a:r>
            <a:r>
              <a:rPr lang="en-US" altLang="zh-CN" sz="2400" b="1">
                <a:solidFill>
                  <a:srgbClr val="000000"/>
                </a:solidFill>
                <a:latin typeface="宋体" pitchFamily="2" charset="-122"/>
                <a:cs typeface="Times New Roman" pitchFamily="18" charset="0"/>
              </a:rPr>
              <a:t>strong </a:t>
            </a:r>
            <a:r>
              <a:rPr lang="en-US" altLang="zh-CN" sz="2400" b="1">
                <a:solidFill>
                  <a:srgbClr val="000000"/>
                </a:solidFill>
                <a:latin typeface="宋体" pitchFamily="2" charset="-122"/>
              </a:rPr>
              <a:t>ARM</a:t>
            </a:r>
            <a:r>
              <a:rPr lang="zh-CN" altLang="en-US" sz="2400" b="1">
                <a:solidFill>
                  <a:srgbClr val="000000"/>
                </a:solidFill>
                <a:latin typeface="宋体" pitchFamily="2" charset="-122"/>
              </a:rPr>
              <a:t>、</a:t>
            </a:r>
            <a:r>
              <a:rPr lang="en-US" altLang="zh-CN" sz="2400" b="1">
                <a:solidFill>
                  <a:srgbClr val="000000"/>
                </a:solidFill>
                <a:latin typeface="宋体" pitchFamily="2" charset="-122"/>
              </a:rPr>
              <a:t>MIPS</a:t>
            </a:r>
            <a:r>
              <a:rPr lang="zh-CN" altLang="en-US" sz="2400" b="1">
                <a:solidFill>
                  <a:srgbClr val="000000"/>
                </a:solidFill>
                <a:latin typeface="宋体" pitchFamily="2" charset="-122"/>
              </a:rPr>
              <a:t>、</a:t>
            </a:r>
            <a:r>
              <a:rPr lang="en-US" altLang="zh-CN" sz="2400" b="1">
                <a:solidFill>
                  <a:srgbClr val="000000"/>
                </a:solidFill>
                <a:latin typeface="宋体" pitchFamily="2" charset="-122"/>
                <a:cs typeface="Times New Roman" pitchFamily="18" charset="0"/>
              </a:rPr>
              <a:t>AMD</a:t>
            </a:r>
            <a:r>
              <a:rPr lang="en-US" altLang="zh-CN" sz="2400" b="1">
                <a:solidFill>
                  <a:srgbClr val="000000"/>
                </a:solidFill>
                <a:latin typeface="宋体" pitchFamily="2" charset="-122"/>
              </a:rPr>
              <a:t> X86</a:t>
            </a:r>
            <a:r>
              <a:rPr lang="zh-CN" altLang="en-US" sz="2400" b="1">
                <a:solidFill>
                  <a:srgbClr val="000000"/>
                </a:solidFill>
                <a:latin typeface="宋体" pitchFamily="2" charset="-122"/>
              </a:rPr>
              <a:t>系列等等。 </a:t>
            </a:r>
          </a:p>
          <a:p>
            <a:endParaRPr lang="en-US" altLang="zh-CN" sz="2800"/>
          </a:p>
        </p:txBody>
      </p:sp>
      <p:pic>
        <p:nvPicPr>
          <p:cNvPr id="137220" name="Picture 1028" descr="mii-108px[1]"/>
          <p:cNvPicPr>
            <a:picLocks noChangeAspect="1" noChangeArrowheads="1"/>
          </p:cNvPicPr>
          <p:nvPr>
            <p:ph sz="half" idx="2"/>
          </p:nvPr>
        </p:nvPicPr>
        <p:blipFill>
          <a:blip r:embed="rId2"/>
          <a:srcRect/>
          <a:stretch>
            <a:fillRect/>
          </a:stretch>
        </p:blipFill>
        <p:spPr>
          <a:xfrm>
            <a:off x="7812088" y="5589588"/>
            <a:ext cx="1028700" cy="1019175"/>
          </a:xfrm>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body" idx="1"/>
          </p:nvPr>
        </p:nvSpPr>
        <p:spPr/>
        <p:txBody>
          <a:bodyPr/>
          <a:lstStyle/>
          <a:p>
            <a:pPr>
              <a:lnSpc>
                <a:spcPct val="90000"/>
              </a:lnSpc>
            </a:pPr>
            <a:r>
              <a:rPr lang="zh-CN" altLang="en-US" sz="2800" b="1">
                <a:solidFill>
                  <a:srgbClr val="FF0000"/>
                </a:solidFill>
                <a:latin typeface="宋体" pitchFamily="2" charset="-122"/>
              </a:rPr>
              <a:t>嵌入式微控制器</a:t>
            </a:r>
            <a:r>
              <a:rPr lang="zh-CN" altLang="en-US" sz="2800" b="1">
                <a:solidFill>
                  <a:srgbClr val="000000"/>
                </a:solidFill>
                <a:latin typeface="宋体" pitchFamily="2" charset="-122"/>
              </a:rPr>
              <a:t>又称为</a:t>
            </a:r>
            <a:r>
              <a:rPr lang="zh-CN" altLang="en-US" sz="2800" b="1">
                <a:solidFill>
                  <a:srgbClr val="FF0000"/>
                </a:solidFill>
                <a:latin typeface="宋体" pitchFamily="2" charset="-122"/>
              </a:rPr>
              <a:t>单片机</a:t>
            </a:r>
            <a:r>
              <a:rPr lang="zh-CN" altLang="en-US" sz="2800" b="1">
                <a:solidFill>
                  <a:srgbClr val="000000"/>
                </a:solidFill>
                <a:latin typeface="宋体" pitchFamily="2" charset="-122"/>
              </a:rPr>
              <a:t>，它将</a:t>
            </a:r>
            <a:r>
              <a:rPr lang="en-US" altLang="zh-CN" sz="2800" b="1">
                <a:solidFill>
                  <a:srgbClr val="000000"/>
                </a:solidFill>
                <a:latin typeface="Arial Unicode MS" pitchFamily="34" charset="-122"/>
              </a:rPr>
              <a:t>CPU</a:t>
            </a:r>
            <a:r>
              <a:rPr lang="zh-CN" altLang="en-US" sz="2800" b="1">
                <a:solidFill>
                  <a:srgbClr val="000000"/>
                </a:solidFill>
                <a:latin typeface="宋体" pitchFamily="2" charset="-122"/>
              </a:rPr>
              <a:t>、存储器（少量的</a:t>
            </a:r>
            <a:r>
              <a:rPr lang="en-US" altLang="zh-CN" sz="2800" b="1">
                <a:solidFill>
                  <a:srgbClr val="000000"/>
                </a:solidFill>
                <a:latin typeface="Arial Unicode MS" pitchFamily="34" charset="-122"/>
              </a:rPr>
              <a:t>RAM</a:t>
            </a:r>
            <a:r>
              <a:rPr lang="zh-CN" altLang="en-US" sz="2800" b="1">
                <a:solidFill>
                  <a:srgbClr val="000000"/>
                </a:solidFill>
                <a:latin typeface="宋体" pitchFamily="2" charset="-122"/>
              </a:rPr>
              <a:t>、</a:t>
            </a:r>
            <a:r>
              <a:rPr lang="en-US" altLang="zh-CN" sz="2800" b="1">
                <a:solidFill>
                  <a:srgbClr val="000000"/>
                </a:solidFill>
                <a:latin typeface="Arial Unicode MS" pitchFamily="34" charset="-122"/>
              </a:rPr>
              <a:t>ROM</a:t>
            </a:r>
            <a:r>
              <a:rPr lang="zh-CN" altLang="en-US" sz="2800" b="1">
                <a:solidFill>
                  <a:srgbClr val="000000"/>
                </a:solidFill>
                <a:latin typeface="宋体" pitchFamily="2" charset="-122"/>
              </a:rPr>
              <a:t>或两者都有）和其它外设接口封装在同一片集成电路里。</a:t>
            </a:r>
          </a:p>
          <a:p>
            <a:pPr>
              <a:lnSpc>
                <a:spcPct val="90000"/>
              </a:lnSpc>
            </a:pPr>
            <a:r>
              <a:rPr lang="zh-CN" altLang="en-US" sz="2800" b="1">
                <a:solidFill>
                  <a:schemeClr val="accent2"/>
                </a:solidFill>
                <a:latin typeface="宋体" pitchFamily="2" charset="-122"/>
              </a:rPr>
              <a:t>嵌入式微控制器制造商</a:t>
            </a:r>
            <a:r>
              <a:rPr lang="zh-CN" altLang="en-US" sz="2800" b="1">
                <a:solidFill>
                  <a:schemeClr val="accent2"/>
                </a:solidFill>
                <a:latin typeface="Arial Unicode MS" pitchFamily="34" charset="-122"/>
                <a:cs typeface="Times New Roman" pitchFamily="18" charset="0"/>
              </a:rPr>
              <a:t>：</a:t>
            </a:r>
            <a:r>
              <a:rPr lang="zh-CN" altLang="en-US" sz="2800" b="1">
                <a:solidFill>
                  <a:srgbClr val="000000"/>
                </a:solidFill>
                <a:latin typeface="宋体" pitchFamily="2" charset="-122"/>
              </a:rPr>
              <a:t>摩托罗拉</a:t>
            </a:r>
            <a:r>
              <a:rPr lang="zh-CN" altLang="en-US" sz="2800" b="1">
                <a:solidFill>
                  <a:srgbClr val="000000"/>
                </a:solidFill>
                <a:latin typeface="Arial Unicode MS" pitchFamily="34" charset="-122"/>
                <a:cs typeface="Times New Roman" pitchFamily="18" charset="0"/>
              </a:rPr>
              <a:t>、</a:t>
            </a:r>
            <a:r>
              <a:rPr lang="zh-CN" altLang="en-US" sz="2800" b="1">
                <a:solidFill>
                  <a:srgbClr val="000000"/>
                </a:solidFill>
                <a:latin typeface="宋体" pitchFamily="2" charset="-122"/>
              </a:rPr>
              <a:t>英特尔</a:t>
            </a:r>
            <a:r>
              <a:rPr lang="zh-CN" altLang="en-US" sz="2800" b="1">
                <a:solidFill>
                  <a:srgbClr val="000000"/>
                </a:solidFill>
                <a:latin typeface="Arial Unicode MS" pitchFamily="34" charset="-122"/>
                <a:cs typeface="Times New Roman" pitchFamily="18" charset="0"/>
              </a:rPr>
              <a:t>、</a:t>
            </a:r>
            <a:r>
              <a:rPr lang="zh-CN" altLang="en-US" sz="2800" b="1">
                <a:solidFill>
                  <a:srgbClr val="000000"/>
                </a:solidFill>
                <a:latin typeface="宋体" pitchFamily="2" charset="-122"/>
              </a:rPr>
              <a:t>英飞凌科技</a:t>
            </a:r>
            <a:r>
              <a:rPr lang="zh-CN" altLang="en-US" sz="2800" b="1">
                <a:solidFill>
                  <a:srgbClr val="000000"/>
                </a:solidFill>
                <a:latin typeface="Arial Unicode MS" pitchFamily="34" charset="-122"/>
                <a:cs typeface="Times New Roman" pitchFamily="18" charset="0"/>
              </a:rPr>
              <a:t>、 </a:t>
            </a:r>
            <a:r>
              <a:rPr lang="en-US" altLang="zh-CN" sz="2800" b="1">
                <a:solidFill>
                  <a:srgbClr val="000000"/>
                </a:solidFill>
                <a:latin typeface="Arial Unicode MS" pitchFamily="34" charset="-122"/>
              </a:rPr>
              <a:t>Atmel</a:t>
            </a:r>
            <a:r>
              <a:rPr lang="zh-CN" altLang="en-US" sz="2800" b="1">
                <a:solidFill>
                  <a:srgbClr val="000000"/>
                </a:solidFill>
                <a:latin typeface="Arial Unicode MS" pitchFamily="34" charset="-122"/>
                <a:cs typeface="Times New Roman" pitchFamily="18" charset="0"/>
              </a:rPr>
              <a:t>、</a:t>
            </a:r>
            <a:r>
              <a:rPr lang="zh-CN" altLang="en-US" sz="2800" b="1">
                <a:solidFill>
                  <a:srgbClr val="000000"/>
                </a:solidFill>
                <a:latin typeface="宋体" pitchFamily="2" charset="-122"/>
              </a:rPr>
              <a:t>日立</a:t>
            </a:r>
            <a:r>
              <a:rPr lang="zh-CN" altLang="en-US" sz="2800" b="1">
                <a:solidFill>
                  <a:srgbClr val="000000"/>
                </a:solidFill>
                <a:latin typeface="Arial Unicode MS" pitchFamily="34" charset="-122"/>
                <a:cs typeface="Times New Roman" pitchFamily="18" charset="0"/>
              </a:rPr>
              <a:t>、</a:t>
            </a:r>
            <a:r>
              <a:rPr lang="en-US" altLang="zh-CN" sz="2800" b="1">
                <a:solidFill>
                  <a:srgbClr val="000000"/>
                </a:solidFill>
                <a:latin typeface="Arial Unicode MS" pitchFamily="34" charset="-122"/>
              </a:rPr>
              <a:t>NEC</a:t>
            </a:r>
            <a:r>
              <a:rPr lang="zh-CN" altLang="en-US" sz="2800" b="1">
                <a:solidFill>
                  <a:srgbClr val="000000"/>
                </a:solidFill>
                <a:latin typeface="Arial Unicode MS" pitchFamily="34" charset="-122"/>
                <a:cs typeface="Times New Roman" pitchFamily="18" charset="0"/>
              </a:rPr>
              <a:t>、</a:t>
            </a:r>
            <a:r>
              <a:rPr lang="zh-CN" altLang="en-US" sz="2800" b="1">
                <a:solidFill>
                  <a:srgbClr val="000000"/>
                </a:solidFill>
                <a:latin typeface="宋体" pitchFamily="2" charset="-122"/>
              </a:rPr>
              <a:t>三菱</a:t>
            </a:r>
            <a:r>
              <a:rPr lang="zh-CN" altLang="en-US" sz="2800" b="1">
                <a:solidFill>
                  <a:srgbClr val="000000"/>
                </a:solidFill>
                <a:latin typeface="Arial Unicode MS" pitchFamily="34" charset="-122"/>
                <a:cs typeface="Times New Roman" pitchFamily="18" charset="0"/>
              </a:rPr>
              <a:t>、</a:t>
            </a:r>
            <a:r>
              <a:rPr lang="zh-CN" altLang="en-US" sz="2800" b="1">
                <a:solidFill>
                  <a:srgbClr val="000000"/>
                </a:solidFill>
                <a:latin typeface="宋体" pitchFamily="2" charset="-122"/>
              </a:rPr>
              <a:t>东芝</a:t>
            </a:r>
            <a:r>
              <a:rPr lang="zh-CN" altLang="en-US" sz="2800" b="1">
                <a:solidFill>
                  <a:srgbClr val="000000"/>
                </a:solidFill>
                <a:latin typeface="Arial Unicode MS" pitchFamily="34" charset="-122"/>
                <a:cs typeface="Times New Roman" pitchFamily="18" charset="0"/>
              </a:rPr>
              <a:t>、</a:t>
            </a:r>
            <a:r>
              <a:rPr lang="zh-CN" altLang="en-US" sz="2800" b="1">
                <a:solidFill>
                  <a:srgbClr val="000000"/>
                </a:solidFill>
                <a:latin typeface="宋体" pitchFamily="2" charset="-122"/>
              </a:rPr>
              <a:t>松下</a:t>
            </a:r>
            <a:r>
              <a:rPr lang="zh-CN" altLang="en-US" sz="2800" b="1">
                <a:solidFill>
                  <a:srgbClr val="000000"/>
                </a:solidFill>
                <a:latin typeface="Arial Unicode MS" pitchFamily="34" charset="-122"/>
                <a:cs typeface="Times New Roman" pitchFamily="18" charset="0"/>
              </a:rPr>
              <a:t>、</a:t>
            </a:r>
            <a:r>
              <a:rPr lang="en-US" altLang="zh-CN" sz="2800" b="1">
                <a:solidFill>
                  <a:srgbClr val="000000"/>
                </a:solidFill>
                <a:latin typeface="Arial Unicode MS" pitchFamily="34" charset="-122"/>
              </a:rPr>
              <a:t>Microchip</a:t>
            </a:r>
            <a:r>
              <a:rPr lang="zh-CN" altLang="en-US" sz="2800" b="1">
                <a:solidFill>
                  <a:srgbClr val="000000"/>
                </a:solidFill>
                <a:latin typeface="Arial Unicode MS" pitchFamily="34" charset="-122"/>
                <a:cs typeface="Times New Roman" pitchFamily="18" charset="0"/>
              </a:rPr>
              <a:t>、</a:t>
            </a:r>
            <a:r>
              <a:rPr lang="zh-CN" altLang="en-US" sz="2800" b="1">
                <a:solidFill>
                  <a:srgbClr val="000000"/>
                </a:solidFill>
                <a:latin typeface="宋体" pitchFamily="2" charset="-122"/>
              </a:rPr>
              <a:t>富士</a:t>
            </a:r>
            <a:r>
              <a:rPr lang="zh-CN" altLang="en-US" sz="2800" b="1">
                <a:solidFill>
                  <a:srgbClr val="000000"/>
                </a:solidFill>
                <a:latin typeface="Arial Unicode MS" pitchFamily="34" charset="-122"/>
                <a:cs typeface="Times New Roman" pitchFamily="18" charset="0"/>
              </a:rPr>
              <a:t>、</a:t>
            </a:r>
            <a:r>
              <a:rPr lang="zh-CN" altLang="en-US" sz="2800" b="1">
                <a:solidFill>
                  <a:srgbClr val="000000"/>
                </a:solidFill>
                <a:latin typeface="宋体" pitchFamily="2" charset="-122"/>
              </a:rPr>
              <a:t>飞利浦</a:t>
            </a:r>
            <a:r>
              <a:rPr lang="zh-CN" altLang="en-US" sz="2800" b="1">
                <a:solidFill>
                  <a:srgbClr val="000000"/>
                </a:solidFill>
                <a:latin typeface="Arial Unicode MS" pitchFamily="34" charset="-122"/>
                <a:cs typeface="Times New Roman" pitchFamily="18" charset="0"/>
              </a:rPr>
              <a:t>、</a:t>
            </a:r>
            <a:r>
              <a:rPr lang="zh-CN" altLang="en-US" sz="2800" b="1">
                <a:solidFill>
                  <a:srgbClr val="000000"/>
                </a:solidFill>
                <a:latin typeface="宋体" pitchFamily="2" charset="-122"/>
              </a:rPr>
              <a:t>德州仪器</a:t>
            </a:r>
            <a:r>
              <a:rPr lang="zh-CN" altLang="en-US" sz="2800" b="1">
                <a:solidFill>
                  <a:srgbClr val="000000"/>
                </a:solidFill>
                <a:latin typeface="Arial Unicode MS" pitchFamily="34" charset="-122"/>
                <a:cs typeface="Times New Roman" pitchFamily="18" charset="0"/>
              </a:rPr>
              <a:t>、</a:t>
            </a:r>
            <a:r>
              <a:rPr lang="zh-CN" altLang="en-US" sz="2800" b="1">
                <a:solidFill>
                  <a:srgbClr val="000000"/>
                </a:solidFill>
                <a:latin typeface="宋体" pitchFamily="2" charset="-122"/>
              </a:rPr>
              <a:t>三星</a:t>
            </a:r>
            <a:r>
              <a:rPr lang="zh-CN" altLang="en-US" sz="2800" b="1">
                <a:solidFill>
                  <a:srgbClr val="000000"/>
                </a:solidFill>
                <a:latin typeface="Arial Unicode MS" pitchFamily="34" charset="-122"/>
                <a:cs typeface="Times New Roman" pitchFamily="18" charset="0"/>
              </a:rPr>
              <a:t>、</a:t>
            </a:r>
            <a:r>
              <a:rPr lang="zh-CN" altLang="en-US" sz="2800" b="1">
                <a:solidFill>
                  <a:srgbClr val="000000"/>
                </a:solidFill>
                <a:latin typeface="宋体" pitchFamily="2" charset="-122"/>
              </a:rPr>
              <a:t>三洋</a:t>
            </a:r>
            <a:r>
              <a:rPr lang="zh-CN" altLang="en-US" sz="2800" b="1">
                <a:solidFill>
                  <a:srgbClr val="000000"/>
                </a:solidFill>
                <a:latin typeface="Arial Unicode MS" pitchFamily="34" charset="-122"/>
                <a:cs typeface="Times New Roman" pitchFamily="18" charset="0"/>
              </a:rPr>
              <a:t>、</a:t>
            </a:r>
            <a:r>
              <a:rPr lang="zh-CN" altLang="en-US" sz="2800" b="1">
                <a:solidFill>
                  <a:srgbClr val="000000"/>
                </a:solidFill>
                <a:latin typeface="宋体" pitchFamily="2" charset="-122"/>
              </a:rPr>
              <a:t>索尼</a:t>
            </a:r>
            <a:r>
              <a:rPr lang="zh-CN" altLang="en-US" sz="2800" b="1">
                <a:solidFill>
                  <a:srgbClr val="000000"/>
                </a:solidFill>
                <a:latin typeface="Arial Unicode MS" pitchFamily="34" charset="-122"/>
                <a:cs typeface="Times New Roman" pitchFamily="18" charset="0"/>
              </a:rPr>
              <a:t>、</a:t>
            </a:r>
            <a:r>
              <a:rPr lang="en-US" altLang="zh-CN" sz="2800" b="1">
                <a:solidFill>
                  <a:srgbClr val="000000"/>
                </a:solidFill>
                <a:latin typeface="Arial Unicode MS" pitchFamily="34" charset="-122"/>
              </a:rPr>
              <a:t>Oki</a:t>
            </a:r>
            <a:r>
              <a:rPr lang="zh-CN" altLang="en-US" sz="2800" b="1">
                <a:solidFill>
                  <a:srgbClr val="000000"/>
                </a:solidFill>
                <a:latin typeface="Arial Unicode MS" pitchFamily="34" charset="-122"/>
                <a:cs typeface="Times New Roman" pitchFamily="18" charset="0"/>
              </a:rPr>
              <a:t>、</a:t>
            </a:r>
            <a:r>
              <a:rPr lang="zh-CN" altLang="en-US" sz="2800" b="1">
                <a:solidFill>
                  <a:srgbClr val="000000"/>
                </a:solidFill>
                <a:latin typeface="宋体" pitchFamily="2" charset="-122"/>
              </a:rPr>
              <a:t>凌阳科技</a:t>
            </a:r>
            <a:r>
              <a:rPr lang="zh-CN" altLang="en-US" sz="2800" b="1">
                <a:solidFill>
                  <a:srgbClr val="000000"/>
                </a:solidFill>
                <a:latin typeface="Arial Unicode MS" pitchFamily="34" charset="-122"/>
                <a:cs typeface="Times New Roman" pitchFamily="18" charset="0"/>
              </a:rPr>
              <a:t>等。</a:t>
            </a:r>
          </a:p>
          <a:p>
            <a:pPr>
              <a:lnSpc>
                <a:spcPct val="90000"/>
              </a:lnSpc>
            </a:pPr>
            <a:r>
              <a:rPr lang="zh-CN" altLang="en-US" sz="2800" b="1">
                <a:solidFill>
                  <a:schemeClr val="accent2"/>
                </a:solidFill>
                <a:latin typeface="宋体" pitchFamily="2" charset="-122"/>
                <a:cs typeface="Times New Roman" pitchFamily="18" charset="0"/>
              </a:rPr>
              <a:t>主要的嵌入式</a:t>
            </a:r>
            <a:r>
              <a:rPr lang="zh-CN" altLang="en-US" sz="2800" b="1">
                <a:solidFill>
                  <a:schemeClr val="accent2"/>
                </a:solidFill>
                <a:latin typeface="宋体" pitchFamily="2" charset="-122"/>
              </a:rPr>
              <a:t>微控制器</a:t>
            </a:r>
            <a:r>
              <a:rPr lang="zh-CN" altLang="en-US" sz="2800" b="1">
                <a:solidFill>
                  <a:schemeClr val="accent2"/>
                </a:solidFill>
                <a:latin typeface="宋体" pitchFamily="2" charset="-122"/>
                <a:cs typeface="Times New Roman" pitchFamily="18" charset="0"/>
              </a:rPr>
              <a:t>包括：</a:t>
            </a:r>
            <a:r>
              <a:rPr lang="en-US" altLang="zh-CN" sz="2800" b="1">
                <a:solidFill>
                  <a:srgbClr val="000000"/>
                </a:solidFill>
                <a:latin typeface="宋体" pitchFamily="2" charset="-122"/>
                <a:cs typeface="Times New Roman" pitchFamily="18" charset="0"/>
              </a:rPr>
              <a:t>MCS-51</a:t>
            </a:r>
            <a:r>
              <a:rPr lang="zh-CN" altLang="en-US" sz="2800" b="1">
                <a:solidFill>
                  <a:srgbClr val="000000"/>
                </a:solidFill>
                <a:latin typeface="宋体" pitchFamily="2" charset="-122"/>
                <a:cs typeface="Times New Roman" pitchFamily="18" charset="0"/>
              </a:rPr>
              <a:t>、</a:t>
            </a:r>
            <a:r>
              <a:rPr lang="en-US" altLang="zh-CN" sz="2800" b="1">
                <a:solidFill>
                  <a:srgbClr val="000000"/>
                </a:solidFill>
                <a:latin typeface="宋体" pitchFamily="2" charset="-122"/>
                <a:cs typeface="Times New Roman" pitchFamily="18" charset="0"/>
              </a:rPr>
              <a:t>MCS-251</a:t>
            </a:r>
            <a:r>
              <a:rPr lang="zh-CN" altLang="en-US" sz="2800" b="1">
                <a:solidFill>
                  <a:srgbClr val="000000"/>
                </a:solidFill>
                <a:latin typeface="宋体" pitchFamily="2" charset="-122"/>
                <a:cs typeface="Times New Roman" pitchFamily="18" charset="0"/>
              </a:rPr>
              <a:t>、</a:t>
            </a:r>
            <a:r>
              <a:rPr lang="en-US" altLang="zh-CN" sz="2800" b="1">
                <a:solidFill>
                  <a:srgbClr val="000000"/>
                </a:solidFill>
                <a:latin typeface="宋体" pitchFamily="2" charset="-122"/>
                <a:cs typeface="Times New Roman" pitchFamily="18" charset="0"/>
              </a:rPr>
              <a:t>MCS-96/196/296</a:t>
            </a:r>
            <a:r>
              <a:rPr lang="zh-CN" altLang="en-US" sz="2800" b="1">
                <a:solidFill>
                  <a:srgbClr val="000000"/>
                </a:solidFill>
                <a:latin typeface="宋体" pitchFamily="2" charset="-122"/>
                <a:cs typeface="Times New Roman" pitchFamily="18" charset="0"/>
              </a:rPr>
              <a:t>、</a:t>
            </a:r>
            <a:r>
              <a:rPr lang="en-US" altLang="zh-CN" sz="2800" b="1">
                <a:solidFill>
                  <a:srgbClr val="000000"/>
                </a:solidFill>
                <a:latin typeface="宋体" pitchFamily="2" charset="-122"/>
                <a:cs typeface="Times New Roman" pitchFamily="18" charset="0"/>
              </a:rPr>
              <a:t>P51XA</a:t>
            </a:r>
            <a:r>
              <a:rPr lang="zh-CN" altLang="en-US" sz="2800" b="1">
                <a:solidFill>
                  <a:srgbClr val="000000"/>
                </a:solidFill>
                <a:latin typeface="宋体" pitchFamily="2" charset="-122"/>
                <a:cs typeface="Times New Roman" pitchFamily="18" charset="0"/>
              </a:rPr>
              <a:t>、</a:t>
            </a:r>
            <a:r>
              <a:rPr lang="en-US" altLang="zh-CN" sz="2800" b="1">
                <a:solidFill>
                  <a:srgbClr val="000000"/>
                </a:solidFill>
                <a:latin typeface="宋体" pitchFamily="2" charset="-122"/>
                <a:cs typeface="Times New Roman" pitchFamily="18" charset="0"/>
              </a:rPr>
              <a:t>C166/167</a:t>
            </a:r>
            <a:r>
              <a:rPr lang="zh-CN" altLang="en-US" sz="2800" b="1">
                <a:solidFill>
                  <a:srgbClr val="000000"/>
                </a:solidFill>
                <a:latin typeface="宋体" pitchFamily="2" charset="-122"/>
                <a:cs typeface="Times New Roman" pitchFamily="18" charset="0"/>
              </a:rPr>
              <a:t>、</a:t>
            </a:r>
            <a:r>
              <a:rPr lang="en-US" altLang="zh-CN" sz="2800" b="1">
                <a:solidFill>
                  <a:srgbClr val="000000"/>
                </a:solidFill>
                <a:latin typeface="宋体" pitchFamily="2" charset="-122"/>
                <a:cs typeface="Times New Roman" pitchFamily="18" charset="0"/>
              </a:rPr>
              <a:t>68K</a:t>
            </a:r>
            <a:r>
              <a:rPr lang="zh-CN" altLang="en-US" sz="2800" b="1">
                <a:solidFill>
                  <a:srgbClr val="000000"/>
                </a:solidFill>
                <a:latin typeface="宋体" pitchFamily="2" charset="-122"/>
                <a:cs typeface="Times New Roman" pitchFamily="18" charset="0"/>
              </a:rPr>
              <a:t>、</a:t>
            </a:r>
            <a:r>
              <a:rPr lang="en-US" altLang="zh-CN" sz="2800" b="1">
                <a:solidFill>
                  <a:srgbClr val="000000"/>
                </a:solidFill>
                <a:latin typeface="宋体" pitchFamily="2" charset="-122"/>
                <a:cs typeface="Times New Roman" pitchFamily="18" charset="0"/>
              </a:rPr>
              <a:t>Z8</a:t>
            </a:r>
            <a:r>
              <a:rPr lang="zh-CN" altLang="en-US" sz="2800" b="1">
                <a:solidFill>
                  <a:srgbClr val="000000"/>
                </a:solidFill>
                <a:latin typeface="宋体" pitchFamily="2" charset="-122"/>
                <a:cs typeface="Times New Roman" pitchFamily="18" charset="0"/>
              </a:rPr>
              <a:t>、</a:t>
            </a:r>
            <a:r>
              <a:rPr lang="en-US" altLang="zh-CN" sz="2800" b="1">
                <a:solidFill>
                  <a:srgbClr val="000000"/>
                </a:solidFill>
                <a:latin typeface="宋体" pitchFamily="2" charset="-122"/>
                <a:cs typeface="Times New Roman" pitchFamily="18" charset="0"/>
              </a:rPr>
              <a:t>C540</a:t>
            </a:r>
            <a:r>
              <a:rPr lang="zh-CN" altLang="en-US" sz="2800" b="1">
                <a:solidFill>
                  <a:srgbClr val="000000"/>
                </a:solidFill>
                <a:latin typeface="宋体" pitchFamily="2" charset="-122"/>
                <a:cs typeface="Times New Roman" pitchFamily="18" charset="0"/>
              </a:rPr>
              <a:t>、</a:t>
            </a:r>
            <a:r>
              <a:rPr lang="en-US" altLang="zh-CN" sz="2800" b="1">
                <a:solidFill>
                  <a:srgbClr val="000000"/>
                </a:solidFill>
                <a:latin typeface="宋体" pitchFamily="2" charset="-122"/>
                <a:cs typeface="Times New Roman" pitchFamily="18" charset="0"/>
              </a:rPr>
              <a:t>PIC</a:t>
            </a:r>
            <a:r>
              <a:rPr lang="zh-CN" altLang="en-US" sz="2800" b="1">
                <a:solidFill>
                  <a:srgbClr val="000000"/>
                </a:solidFill>
                <a:latin typeface="宋体" pitchFamily="2" charset="-122"/>
                <a:cs typeface="Times New Roman" pitchFamily="18" charset="0"/>
              </a:rPr>
              <a:t>、</a:t>
            </a:r>
            <a:r>
              <a:rPr lang="en-US" altLang="zh-CN" sz="2800" b="1">
                <a:solidFill>
                  <a:srgbClr val="000000"/>
                </a:solidFill>
                <a:latin typeface="宋体" pitchFamily="2" charset="-122"/>
                <a:cs typeface="Times New Roman" pitchFamily="18" charset="0"/>
              </a:rPr>
              <a:t>AVR</a:t>
            </a:r>
            <a:r>
              <a:rPr lang="zh-CN" altLang="en-US" sz="2800" b="1">
                <a:solidFill>
                  <a:srgbClr val="000000"/>
                </a:solidFill>
                <a:latin typeface="宋体" pitchFamily="2" charset="-122"/>
                <a:cs typeface="Times New Roman" pitchFamily="18" charset="0"/>
              </a:rPr>
              <a:t>等系列</a:t>
            </a:r>
            <a:r>
              <a:rPr lang="zh-CN" altLang="en-US" sz="2800" b="1">
                <a:solidFill>
                  <a:srgbClr val="000000"/>
                </a:solidFill>
                <a:latin typeface="宋体" pitchFamily="2" charset="-122"/>
              </a:rPr>
              <a:t>。 </a:t>
            </a:r>
          </a:p>
          <a:p>
            <a:pPr>
              <a:lnSpc>
                <a:spcPct val="90000"/>
              </a:lnSpc>
            </a:pPr>
            <a:endParaRPr lang="en-US" altLang="zh-CN"/>
          </a:p>
        </p:txBody>
      </p:sp>
      <p:sp>
        <p:nvSpPr>
          <p:cNvPr id="121859" name="Rectangle 3"/>
          <p:cNvSpPr>
            <a:spLocks noGrp="1" noChangeArrowheads="1"/>
          </p:cNvSpPr>
          <p:nvPr>
            <p:ph type="title"/>
          </p:nvPr>
        </p:nvSpPr>
        <p:spPr/>
        <p:txBody>
          <a:bodyPr/>
          <a:lstStyle/>
          <a:p>
            <a:r>
              <a:rPr lang="zh-CN" altLang="en-US" b="1">
                <a:solidFill>
                  <a:srgbClr val="FF0000"/>
                </a:solidFill>
                <a:latin typeface="宋体" pitchFamily="2" charset="-122"/>
              </a:rPr>
              <a:t>嵌入式微控制器</a:t>
            </a:r>
            <a:r>
              <a:rPr lang="en-US" altLang="zh-CN" b="1">
                <a:solidFill>
                  <a:srgbClr val="FF0000"/>
                </a:solidFill>
                <a:latin typeface="宋体" pitchFamily="2" charset="-122"/>
              </a:rPr>
              <a:t>EMCU</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1" name="Rectangle 3"/>
          <p:cNvSpPr>
            <a:spLocks noGrp="1" noChangeArrowheads="1"/>
          </p:cNvSpPr>
          <p:nvPr>
            <p:ph type="title"/>
          </p:nvPr>
        </p:nvSpPr>
        <p:spPr/>
        <p:txBody>
          <a:bodyPr/>
          <a:lstStyle/>
          <a:p>
            <a:r>
              <a:rPr lang="zh-CN" altLang="en-US" b="1">
                <a:solidFill>
                  <a:srgbClr val="3333FF"/>
                </a:solidFill>
              </a:rPr>
              <a:t>参考资料</a:t>
            </a:r>
          </a:p>
        </p:txBody>
      </p:sp>
      <p:sp>
        <p:nvSpPr>
          <p:cNvPr id="201732" name="Rectangle 4"/>
          <p:cNvSpPr>
            <a:spLocks noGrp="1" noChangeArrowheads="1"/>
          </p:cNvSpPr>
          <p:nvPr>
            <p:ph type="body" sz="half" idx="1"/>
          </p:nvPr>
        </p:nvSpPr>
        <p:spPr>
          <a:xfrm>
            <a:off x="1692275" y="1296988"/>
            <a:ext cx="7200900" cy="4724400"/>
          </a:xfrm>
        </p:spPr>
        <p:txBody>
          <a:bodyPr/>
          <a:lstStyle/>
          <a:p>
            <a:pPr>
              <a:lnSpc>
                <a:spcPct val="90000"/>
              </a:lnSpc>
            </a:pPr>
            <a:r>
              <a:rPr lang="zh-CN" altLang="en-US" sz="2000" b="1">
                <a:latin typeface="宋体" pitchFamily="2" charset="-122"/>
              </a:rPr>
              <a:t>贾智平</a:t>
            </a:r>
            <a:r>
              <a:rPr lang="en-US" altLang="zh-CN" sz="2000" b="1">
                <a:latin typeface="宋体" pitchFamily="2" charset="-122"/>
              </a:rPr>
              <a:t>,</a:t>
            </a:r>
            <a:r>
              <a:rPr lang="zh-CN" altLang="en-US" sz="2000" b="1">
                <a:latin typeface="宋体" pitchFamily="2" charset="-122"/>
              </a:rPr>
              <a:t>张瑞华</a:t>
            </a:r>
            <a:r>
              <a:rPr lang="en-US" altLang="zh-CN" sz="2000" b="1">
                <a:latin typeface="宋体" pitchFamily="2" charset="-122"/>
              </a:rPr>
              <a:t>,</a:t>
            </a:r>
            <a:r>
              <a:rPr lang="zh-CN" altLang="en-US" sz="2000" b="1">
                <a:solidFill>
                  <a:srgbClr val="FF0000"/>
                </a:solidFill>
                <a:latin typeface="宋体" pitchFamily="2" charset="-122"/>
              </a:rPr>
              <a:t>嵌入式系统原理与接口技术</a:t>
            </a:r>
            <a:r>
              <a:rPr lang="en-US" altLang="zh-CN" sz="2000" b="1">
                <a:solidFill>
                  <a:srgbClr val="FF0000"/>
                </a:solidFill>
                <a:latin typeface="宋体" pitchFamily="2" charset="-122"/>
              </a:rPr>
              <a:t>,</a:t>
            </a:r>
            <a:r>
              <a:rPr lang="zh-CN" altLang="en-US" sz="2000" b="1">
                <a:latin typeface="宋体" pitchFamily="2" charset="-122"/>
              </a:rPr>
              <a:t>清华大学出版社</a:t>
            </a:r>
            <a:r>
              <a:rPr lang="en-US" altLang="zh-CN" sz="2000" b="1">
                <a:latin typeface="宋体" pitchFamily="2" charset="-122"/>
              </a:rPr>
              <a:t>,2005 </a:t>
            </a:r>
          </a:p>
          <a:p>
            <a:pPr>
              <a:lnSpc>
                <a:spcPct val="90000"/>
              </a:lnSpc>
            </a:pPr>
            <a:r>
              <a:rPr lang="zh-CN" altLang="en-US" sz="2000" b="1">
                <a:latin typeface="宋体" pitchFamily="2" charset="-122"/>
              </a:rPr>
              <a:t>王田苗</a:t>
            </a:r>
            <a:r>
              <a:rPr lang="en-US" altLang="zh-CN" sz="2000" b="1">
                <a:latin typeface="宋体" pitchFamily="2" charset="-122"/>
              </a:rPr>
              <a:t>,</a:t>
            </a:r>
            <a:r>
              <a:rPr lang="zh-CN" altLang="en-US" sz="2000" b="1">
                <a:solidFill>
                  <a:srgbClr val="FF0000"/>
                </a:solidFill>
                <a:latin typeface="宋体" pitchFamily="2" charset="-122"/>
              </a:rPr>
              <a:t>嵌入式系统设计与实例开发</a:t>
            </a:r>
            <a:r>
              <a:rPr lang="en-US" altLang="zh-CN" sz="2000" b="1">
                <a:solidFill>
                  <a:srgbClr val="FF0000"/>
                </a:solidFill>
                <a:latin typeface="宋体" pitchFamily="2" charset="-122"/>
              </a:rPr>
              <a:t>-</a:t>
            </a:r>
            <a:r>
              <a:rPr lang="zh-CN" altLang="en-US" sz="2000" b="1">
                <a:solidFill>
                  <a:srgbClr val="FF0000"/>
                </a:solidFill>
                <a:latin typeface="宋体" pitchFamily="2" charset="-122"/>
              </a:rPr>
              <a:t>基于</a:t>
            </a:r>
            <a:r>
              <a:rPr lang="en-US" altLang="zh-CN" sz="2000" b="1">
                <a:solidFill>
                  <a:srgbClr val="FF0000"/>
                </a:solidFill>
                <a:latin typeface="宋体" pitchFamily="2" charset="-122"/>
              </a:rPr>
              <a:t>ARM</a:t>
            </a:r>
            <a:r>
              <a:rPr lang="zh-CN" altLang="en-US" sz="2000" b="1">
                <a:solidFill>
                  <a:srgbClr val="FF0000"/>
                </a:solidFill>
                <a:latin typeface="宋体" pitchFamily="2" charset="-122"/>
              </a:rPr>
              <a:t>微处理器与</a:t>
            </a:r>
            <a:r>
              <a:rPr lang="en-US" altLang="zh-CN" sz="2000" b="1">
                <a:solidFill>
                  <a:srgbClr val="FF0000"/>
                </a:solidFill>
                <a:latin typeface="宋体" pitchFamily="2" charset="-122"/>
              </a:rPr>
              <a:t>μCOS-II</a:t>
            </a:r>
            <a:r>
              <a:rPr lang="zh-CN" altLang="en-US" sz="2000" b="1">
                <a:solidFill>
                  <a:srgbClr val="FF0000"/>
                </a:solidFill>
                <a:latin typeface="宋体" pitchFamily="2" charset="-122"/>
              </a:rPr>
              <a:t>实时操作系统</a:t>
            </a:r>
            <a:r>
              <a:rPr lang="en-US" altLang="zh-CN" sz="2000" b="1">
                <a:solidFill>
                  <a:srgbClr val="FF0000"/>
                </a:solidFill>
                <a:latin typeface="宋体" pitchFamily="2" charset="-122"/>
              </a:rPr>
              <a:t>,</a:t>
            </a:r>
            <a:r>
              <a:rPr lang="zh-CN" altLang="en-US" sz="2000" b="1">
                <a:latin typeface="宋体" pitchFamily="2" charset="-122"/>
              </a:rPr>
              <a:t>清华大学出版社</a:t>
            </a:r>
            <a:r>
              <a:rPr lang="en-US" altLang="zh-CN" sz="2000" b="1">
                <a:latin typeface="宋体" pitchFamily="2" charset="-122"/>
              </a:rPr>
              <a:t>, 2003,</a:t>
            </a:r>
            <a:r>
              <a:rPr lang="zh-CN" altLang="en-US" sz="2000" b="1">
                <a:latin typeface="宋体" pitchFamily="2" charset="-122"/>
              </a:rPr>
              <a:t>第</a:t>
            </a:r>
            <a:r>
              <a:rPr lang="en-US" altLang="zh-CN" sz="2000" b="1">
                <a:latin typeface="宋体" pitchFamily="2" charset="-122"/>
              </a:rPr>
              <a:t>2</a:t>
            </a:r>
            <a:r>
              <a:rPr lang="zh-CN" altLang="en-US" sz="2000" b="1">
                <a:latin typeface="宋体" pitchFamily="2" charset="-122"/>
              </a:rPr>
              <a:t>版</a:t>
            </a:r>
          </a:p>
          <a:p>
            <a:pPr>
              <a:lnSpc>
                <a:spcPct val="90000"/>
              </a:lnSpc>
            </a:pPr>
            <a:r>
              <a:rPr lang="zh-CN" altLang="en-US" sz="2000" b="1">
                <a:latin typeface="宋体" pitchFamily="2" charset="-122"/>
              </a:rPr>
              <a:t>杜春雷</a:t>
            </a:r>
            <a:r>
              <a:rPr lang="en-US" altLang="zh-CN" sz="2000" b="1">
                <a:latin typeface="宋体" pitchFamily="2" charset="-122"/>
              </a:rPr>
              <a:t>,</a:t>
            </a:r>
            <a:r>
              <a:rPr lang="en-US" altLang="zh-CN" sz="2000" b="1">
                <a:solidFill>
                  <a:srgbClr val="FF0000"/>
                </a:solidFill>
                <a:latin typeface="宋体" pitchFamily="2" charset="-122"/>
              </a:rPr>
              <a:t>ARM</a:t>
            </a:r>
            <a:r>
              <a:rPr lang="zh-CN" altLang="en-US" sz="2000" b="1">
                <a:solidFill>
                  <a:srgbClr val="FF0000"/>
                </a:solidFill>
                <a:latin typeface="宋体" pitchFamily="2" charset="-122"/>
              </a:rPr>
              <a:t>体系结构与编程</a:t>
            </a:r>
            <a:r>
              <a:rPr lang="en-US" altLang="zh-CN" sz="2000" b="1">
                <a:solidFill>
                  <a:srgbClr val="FF0000"/>
                </a:solidFill>
                <a:latin typeface="宋体" pitchFamily="2" charset="-122"/>
              </a:rPr>
              <a:t>,</a:t>
            </a:r>
            <a:r>
              <a:rPr lang="zh-CN" altLang="en-US" sz="2000" b="1">
                <a:latin typeface="宋体" pitchFamily="2" charset="-122"/>
              </a:rPr>
              <a:t>清华大学出版社</a:t>
            </a:r>
            <a:r>
              <a:rPr lang="en-US" altLang="zh-CN" sz="2000" b="1">
                <a:latin typeface="宋体" pitchFamily="2" charset="-122"/>
              </a:rPr>
              <a:t>, 2003 </a:t>
            </a:r>
          </a:p>
          <a:p>
            <a:pPr>
              <a:lnSpc>
                <a:spcPct val="90000"/>
              </a:lnSpc>
            </a:pPr>
            <a:r>
              <a:rPr lang="zh-CN" altLang="en-US" sz="2000" b="1">
                <a:latin typeface="宋体" pitchFamily="2" charset="-122"/>
              </a:rPr>
              <a:t>田泽</a:t>
            </a:r>
            <a:r>
              <a:rPr lang="en-US" altLang="zh-CN" sz="2000" b="1">
                <a:latin typeface="宋体" pitchFamily="2" charset="-122"/>
              </a:rPr>
              <a:t>,</a:t>
            </a:r>
            <a:r>
              <a:rPr lang="zh-CN" altLang="en-US" sz="2000" b="1">
                <a:solidFill>
                  <a:srgbClr val="FF0000"/>
                </a:solidFill>
                <a:latin typeface="宋体" pitchFamily="2" charset="-122"/>
              </a:rPr>
              <a:t>嵌入式系统开发与应用</a:t>
            </a:r>
            <a:r>
              <a:rPr lang="en-US" altLang="zh-CN" sz="2000" b="1">
                <a:solidFill>
                  <a:srgbClr val="FF0000"/>
                </a:solidFill>
                <a:latin typeface="宋体" pitchFamily="2" charset="-122"/>
              </a:rPr>
              <a:t>,</a:t>
            </a:r>
            <a:r>
              <a:rPr lang="zh-CN" altLang="en-US" sz="2000" b="1">
                <a:latin typeface="宋体" pitchFamily="2" charset="-122"/>
              </a:rPr>
              <a:t>北京航空航天大学出版社</a:t>
            </a:r>
            <a:r>
              <a:rPr lang="en-US" altLang="zh-CN" sz="2000" b="1">
                <a:latin typeface="宋体" pitchFamily="2" charset="-122"/>
              </a:rPr>
              <a:t>,2005  </a:t>
            </a:r>
          </a:p>
          <a:p>
            <a:pPr>
              <a:lnSpc>
                <a:spcPct val="90000"/>
              </a:lnSpc>
            </a:pPr>
            <a:r>
              <a:rPr lang="zh-CN" altLang="en-US" sz="2000" b="1">
                <a:latin typeface="宋体" pitchFamily="2" charset="-122"/>
              </a:rPr>
              <a:t>周立功</a:t>
            </a:r>
            <a:r>
              <a:rPr lang="en-US" altLang="zh-CN" sz="2000" b="1">
                <a:latin typeface="宋体" pitchFamily="2" charset="-122"/>
              </a:rPr>
              <a:t>,</a:t>
            </a:r>
            <a:r>
              <a:rPr lang="en-US" altLang="zh-CN" sz="2000" b="1">
                <a:solidFill>
                  <a:srgbClr val="FF0000"/>
                </a:solidFill>
                <a:latin typeface="宋体" pitchFamily="2" charset="-122"/>
              </a:rPr>
              <a:t>ARM</a:t>
            </a:r>
            <a:r>
              <a:rPr lang="zh-CN" altLang="en-US" sz="2000" b="1">
                <a:solidFill>
                  <a:srgbClr val="FF0000"/>
                </a:solidFill>
                <a:latin typeface="宋体" pitchFamily="2" charset="-122"/>
              </a:rPr>
              <a:t>嵌入式系统基础教程</a:t>
            </a:r>
            <a:r>
              <a:rPr lang="en-US" altLang="zh-CN" sz="2000" b="1">
                <a:solidFill>
                  <a:srgbClr val="FF0000"/>
                </a:solidFill>
                <a:latin typeface="宋体" pitchFamily="2" charset="-122"/>
              </a:rPr>
              <a:t>,</a:t>
            </a:r>
            <a:r>
              <a:rPr lang="zh-CN" altLang="en-US" sz="2000" b="1">
                <a:latin typeface="宋体" pitchFamily="2" charset="-122"/>
              </a:rPr>
              <a:t>北京航空航天大学出版社</a:t>
            </a:r>
            <a:r>
              <a:rPr lang="en-US" altLang="zh-CN" sz="2000" b="1">
                <a:latin typeface="宋体" pitchFamily="2" charset="-122"/>
              </a:rPr>
              <a:t>,2005 </a:t>
            </a:r>
          </a:p>
          <a:p>
            <a:pPr>
              <a:lnSpc>
                <a:spcPct val="90000"/>
              </a:lnSpc>
            </a:pPr>
            <a:r>
              <a:rPr lang="en-US" altLang="zh-CN" sz="2000" b="1">
                <a:latin typeface="宋体" pitchFamily="2" charset="-122"/>
              </a:rPr>
              <a:t>ARM Limited,</a:t>
            </a:r>
            <a:r>
              <a:rPr lang="en-US" altLang="zh-CN" sz="2000" b="1">
                <a:solidFill>
                  <a:srgbClr val="FF0000"/>
                </a:solidFill>
                <a:latin typeface="宋体" pitchFamily="2" charset="-122"/>
              </a:rPr>
              <a:t> ARM Architecture Reference Manual </a:t>
            </a:r>
            <a:r>
              <a:rPr lang="zh-CN" altLang="en-US" sz="2000" b="1">
                <a:solidFill>
                  <a:srgbClr val="FF0000"/>
                </a:solidFill>
                <a:latin typeface="宋体" pitchFamily="2" charset="-122"/>
              </a:rPr>
              <a:t>，</a:t>
            </a:r>
            <a:r>
              <a:rPr lang="en-US" altLang="zh-CN" sz="2000" b="1">
                <a:latin typeface="宋体" pitchFamily="2" charset="-122"/>
              </a:rPr>
              <a:t>http://www.laogu.com/ds_395.htm</a:t>
            </a:r>
            <a:r>
              <a:rPr lang="zh-CN" altLang="en-US" sz="2000" b="1">
                <a:latin typeface="宋体" pitchFamily="2" charset="-122"/>
              </a:rPr>
              <a:t>，</a:t>
            </a:r>
            <a:r>
              <a:rPr lang="en-US" altLang="zh-CN" sz="2000" b="1">
                <a:latin typeface="宋体" pitchFamily="2" charset="-122"/>
              </a:rPr>
              <a:t>2006.8.1</a:t>
            </a:r>
          </a:p>
          <a:p>
            <a:pPr>
              <a:lnSpc>
                <a:spcPct val="90000"/>
              </a:lnSpc>
            </a:pPr>
            <a:r>
              <a:rPr lang="zh-CN" altLang="en-US" sz="2000" b="1">
                <a:latin typeface="宋体" pitchFamily="2" charset="-122"/>
              </a:rPr>
              <a:t>探矽工作室</a:t>
            </a:r>
            <a:r>
              <a:rPr lang="en-US" altLang="zh-CN" sz="2000" b="1">
                <a:latin typeface="宋体" pitchFamily="2" charset="-122"/>
              </a:rPr>
              <a:t>,</a:t>
            </a:r>
            <a:r>
              <a:rPr lang="zh-CN" altLang="en-US" sz="2000" b="1">
                <a:solidFill>
                  <a:srgbClr val="FF0000"/>
                </a:solidFill>
                <a:latin typeface="宋体" pitchFamily="2" charset="-122"/>
              </a:rPr>
              <a:t>嵌入式系统开发圣经</a:t>
            </a:r>
            <a:r>
              <a:rPr lang="en-US" altLang="zh-CN" sz="2000" b="1">
                <a:solidFill>
                  <a:srgbClr val="FF0000"/>
                </a:solidFill>
                <a:latin typeface="宋体" pitchFamily="2" charset="-122"/>
              </a:rPr>
              <a:t>,</a:t>
            </a:r>
            <a:r>
              <a:rPr lang="zh-CN" altLang="en-US" sz="2000" b="1">
                <a:latin typeface="宋体" pitchFamily="2" charset="-122"/>
              </a:rPr>
              <a:t>中国青年出版社</a:t>
            </a:r>
            <a:r>
              <a:rPr lang="en-US" altLang="zh-CN" sz="2000" b="1">
                <a:latin typeface="宋体" pitchFamily="2" charset="-122"/>
              </a:rPr>
              <a:t>,2002 </a:t>
            </a:r>
          </a:p>
          <a:p>
            <a:pPr>
              <a:lnSpc>
                <a:spcPct val="90000"/>
              </a:lnSpc>
            </a:pPr>
            <a:r>
              <a:rPr lang="zh-CN" altLang="en-US" sz="2000" b="1">
                <a:latin typeface="宋体" pitchFamily="2" charset="-122"/>
              </a:rPr>
              <a:t>邵贝贝</a:t>
            </a:r>
            <a:r>
              <a:rPr lang="en-US" altLang="zh-CN" sz="2000" b="1">
                <a:latin typeface="宋体" pitchFamily="2" charset="-122"/>
              </a:rPr>
              <a:t>,</a:t>
            </a:r>
            <a:r>
              <a:rPr lang="en-US" altLang="zh-CN" sz="2000" b="1">
                <a:solidFill>
                  <a:srgbClr val="FF0000"/>
                </a:solidFill>
                <a:latin typeface="宋体" pitchFamily="2" charset="-122"/>
              </a:rPr>
              <a:t>µC/OS-II</a:t>
            </a:r>
            <a:r>
              <a:rPr lang="zh-CN" altLang="en-US" sz="2000" b="1">
                <a:solidFill>
                  <a:srgbClr val="FF0000"/>
                </a:solidFill>
                <a:latin typeface="宋体" pitchFamily="2" charset="-122"/>
              </a:rPr>
              <a:t>－源代码公开的实时嵌入式操作系统</a:t>
            </a:r>
            <a:r>
              <a:rPr lang="en-US" altLang="zh-CN" sz="2000" b="1">
                <a:solidFill>
                  <a:srgbClr val="FF0000"/>
                </a:solidFill>
                <a:latin typeface="宋体" pitchFamily="2" charset="-122"/>
              </a:rPr>
              <a:t>,</a:t>
            </a:r>
            <a:r>
              <a:rPr lang="zh-CN" altLang="en-US" sz="2000" b="1">
                <a:latin typeface="宋体" pitchFamily="2" charset="-122"/>
              </a:rPr>
              <a:t>中国电力出版社</a:t>
            </a:r>
            <a:r>
              <a:rPr lang="en-US" altLang="zh-CN" sz="2000" b="1">
                <a:latin typeface="宋体" pitchFamily="2" charset="-122"/>
              </a:rPr>
              <a:t>,2001 </a:t>
            </a:r>
          </a:p>
        </p:txBody>
      </p:sp>
      <p:pic>
        <p:nvPicPr>
          <p:cNvPr id="201735" name="Picture 7" descr="Pj0011-M"/>
          <p:cNvPicPr>
            <a:picLocks noChangeAspect="1" noChangeArrowheads="1"/>
          </p:cNvPicPr>
          <p:nvPr>
            <p:ph sz="quarter" idx="3"/>
          </p:nvPr>
        </p:nvPicPr>
        <p:blipFill>
          <a:blip r:embed="rId2"/>
          <a:srcRect/>
          <a:stretch>
            <a:fillRect/>
          </a:stretch>
        </p:blipFill>
        <p:spPr>
          <a:xfrm>
            <a:off x="250825" y="5084763"/>
            <a:ext cx="1196975" cy="1485900"/>
          </a:xfrm>
          <a:noFill/>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body" idx="1"/>
          </p:nvPr>
        </p:nvSpPr>
        <p:spPr/>
        <p:txBody>
          <a:bodyPr/>
          <a:lstStyle/>
          <a:p>
            <a:r>
              <a:rPr lang="zh-CN" altLang="en-US" b="1">
                <a:solidFill>
                  <a:srgbClr val="FF0000"/>
                </a:solidFill>
                <a:latin typeface="宋体" pitchFamily="2" charset="-122"/>
                <a:cs typeface="Times New Roman" pitchFamily="18" charset="0"/>
              </a:rPr>
              <a:t>嵌入式</a:t>
            </a:r>
            <a:r>
              <a:rPr lang="en-US" altLang="zh-CN" b="1">
                <a:solidFill>
                  <a:srgbClr val="FF0000"/>
                </a:solidFill>
                <a:latin typeface="宋体" pitchFamily="2" charset="-122"/>
                <a:cs typeface="Times New Roman" pitchFamily="18" charset="0"/>
              </a:rPr>
              <a:t>DSP</a:t>
            </a:r>
            <a:r>
              <a:rPr lang="zh-CN" altLang="en-US" b="1">
                <a:solidFill>
                  <a:srgbClr val="000000"/>
                </a:solidFill>
                <a:latin typeface="宋体" pitchFamily="2" charset="-122"/>
                <a:cs typeface="Times New Roman" pitchFamily="18" charset="0"/>
              </a:rPr>
              <a:t>专门用来对离散时间信号进行极快的处理计算，提高编译效率和执行速度。在数字滤波、</a:t>
            </a:r>
            <a:r>
              <a:rPr lang="en-US" altLang="zh-CN" b="1">
                <a:solidFill>
                  <a:srgbClr val="000000"/>
                </a:solidFill>
                <a:latin typeface="宋体" pitchFamily="2" charset="-122"/>
                <a:cs typeface="Times New Roman" pitchFamily="18" charset="0"/>
              </a:rPr>
              <a:t>FFT</a:t>
            </a:r>
            <a:r>
              <a:rPr lang="zh-CN" altLang="en-US" b="1">
                <a:solidFill>
                  <a:srgbClr val="000000"/>
                </a:solidFill>
                <a:latin typeface="宋体" pitchFamily="2" charset="-122"/>
                <a:cs typeface="Times New Roman" pitchFamily="18" charset="0"/>
              </a:rPr>
              <a:t>、谱分析、图像处理等领域</a:t>
            </a:r>
            <a:r>
              <a:rPr lang="zh-CN" altLang="en-US" b="1">
                <a:solidFill>
                  <a:srgbClr val="000000"/>
                </a:solidFill>
                <a:latin typeface="宋体" pitchFamily="2" charset="-122"/>
              </a:rPr>
              <a:t>应用广泛。</a:t>
            </a:r>
          </a:p>
          <a:p>
            <a:r>
              <a:rPr lang="en-US" altLang="zh-CN" b="1">
                <a:solidFill>
                  <a:srgbClr val="000000"/>
                </a:solidFill>
                <a:latin typeface="宋体" pitchFamily="2" charset="-122"/>
                <a:cs typeface="Times New Roman" pitchFamily="18" charset="0"/>
              </a:rPr>
              <a:t>DSP</a:t>
            </a:r>
            <a:r>
              <a:rPr lang="zh-CN" altLang="en-US" b="1">
                <a:solidFill>
                  <a:srgbClr val="000000"/>
                </a:solidFill>
                <a:latin typeface="宋体" pitchFamily="2" charset="-122"/>
                <a:cs typeface="Times New Roman" pitchFamily="18" charset="0"/>
              </a:rPr>
              <a:t>正在大量进入嵌入式市场，目前广泛应用的是</a:t>
            </a:r>
            <a:r>
              <a:rPr lang="en-US" altLang="zh-CN" b="1">
                <a:solidFill>
                  <a:srgbClr val="000000"/>
                </a:solidFill>
                <a:latin typeface="宋体" pitchFamily="2" charset="-122"/>
                <a:cs typeface="Times New Roman" pitchFamily="18" charset="0"/>
              </a:rPr>
              <a:t>TI</a:t>
            </a:r>
            <a:r>
              <a:rPr lang="zh-CN" altLang="en-US" b="1">
                <a:solidFill>
                  <a:srgbClr val="000000"/>
                </a:solidFill>
                <a:latin typeface="宋体" pitchFamily="2" charset="-122"/>
                <a:cs typeface="Times New Roman" pitchFamily="18" charset="0"/>
              </a:rPr>
              <a:t>产品</a:t>
            </a:r>
            <a:r>
              <a:rPr lang="en-US" altLang="zh-CN" b="1">
                <a:solidFill>
                  <a:srgbClr val="000000"/>
                </a:solidFill>
                <a:latin typeface="宋体" pitchFamily="2" charset="-122"/>
                <a:cs typeface="Times New Roman" pitchFamily="18" charset="0"/>
              </a:rPr>
              <a:t>TMS320C2000</a:t>
            </a:r>
            <a:r>
              <a:rPr lang="en-US" altLang="zh-CN" b="1">
                <a:solidFill>
                  <a:srgbClr val="000000"/>
                </a:solidFill>
                <a:latin typeface="宋体" pitchFamily="2" charset="-122"/>
              </a:rPr>
              <a:t> </a:t>
            </a:r>
            <a:r>
              <a:rPr lang="en-US" altLang="zh-CN" b="1">
                <a:solidFill>
                  <a:srgbClr val="000000"/>
                </a:solidFill>
                <a:latin typeface="宋体" pitchFamily="2" charset="-122"/>
                <a:cs typeface="Times New Roman" pitchFamily="18" charset="0"/>
              </a:rPr>
              <a:t>/</a:t>
            </a:r>
            <a:r>
              <a:rPr lang="en-US" altLang="zh-CN" b="1">
                <a:solidFill>
                  <a:srgbClr val="000000"/>
                </a:solidFill>
                <a:latin typeface="宋体" pitchFamily="2" charset="-122"/>
              </a:rPr>
              <a:t>C</a:t>
            </a:r>
            <a:r>
              <a:rPr lang="en-US" altLang="zh-CN" b="1">
                <a:solidFill>
                  <a:srgbClr val="000000"/>
                </a:solidFill>
                <a:latin typeface="宋体" pitchFamily="2" charset="-122"/>
                <a:cs typeface="Times New Roman" pitchFamily="18" charset="0"/>
              </a:rPr>
              <a:t>5000</a:t>
            </a:r>
            <a:r>
              <a:rPr lang="zh-CN" altLang="en-US" b="1">
                <a:solidFill>
                  <a:srgbClr val="000000"/>
                </a:solidFill>
                <a:latin typeface="宋体" pitchFamily="2" charset="-122"/>
                <a:cs typeface="Times New Roman" pitchFamily="18" charset="0"/>
              </a:rPr>
              <a:t>系列，另外</a:t>
            </a:r>
            <a:r>
              <a:rPr lang="en-US" altLang="zh-CN" b="1">
                <a:solidFill>
                  <a:srgbClr val="000000"/>
                </a:solidFill>
                <a:latin typeface="宋体" pitchFamily="2" charset="-122"/>
                <a:cs typeface="Times New Roman" pitchFamily="18" charset="0"/>
              </a:rPr>
              <a:t>Intel</a:t>
            </a:r>
            <a:r>
              <a:rPr lang="zh-CN" altLang="en-US" b="1">
                <a:solidFill>
                  <a:srgbClr val="000000"/>
                </a:solidFill>
                <a:latin typeface="宋体" pitchFamily="2" charset="-122"/>
                <a:cs typeface="Times New Roman" pitchFamily="18" charset="0"/>
              </a:rPr>
              <a:t>和</a:t>
            </a:r>
            <a:r>
              <a:rPr lang="en-US" altLang="zh-CN" b="1">
                <a:solidFill>
                  <a:srgbClr val="000000"/>
                </a:solidFill>
                <a:latin typeface="宋体" pitchFamily="2" charset="-122"/>
                <a:cs typeface="Times New Roman" pitchFamily="18" charset="0"/>
              </a:rPr>
              <a:t>Siemens</a:t>
            </a:r>
            <a:r>
              <a:rPr lang="zh-CN" altLang="en-US" b="1">
                <a:solidFill>
                  <a:srgbClr val="000000"/>
                </a:solidFill>
                <a:latin typeface="宋体" pitchFamily="2" charset="-122"/>
                <a:cs typeface="Times New Roman" pitchFamily="18" charset="0"/>
              </a:rPr>
              <a:t>也有相应的产品。</a:t>
            </a:r>
          </a:p>
        </p:txBody>
      </p:sp>
      <p:sp>
        <p:nvSpPr>
          <p:cNvPr id="122883" name="Rectangle 3"/>
          <p:cNvSpPr>
            <a:spLocks noGrp="1" noChangeArrowheads="1"/>
          </p:cNvSpPr>
          <p:nvPr>
            <p:ph type="title"/>
          </p:nvPr>
        </p:nvSpPr>
        <p:spPr/>
        <p:txBody>
          <a:bodyPr/>
          <a:lstStyle/>
          <a:p>
            <a:r>
              <a:rPr lang="zh-CN" altLang="en-US" b="1">
                <a:solidFill>
                  <a:schemeClr val="accent2"/>
                </a:solidFill>
                <a:latin typeface="宋体" pitchFamily="2" charset="-122"/>
              </a:rPr>
              <a:t>嵌入式数字信号处理器</a:t>
            </a:r>
            <a:r>
              <a:rPr lang="en-US" altLang="zh-CN" b="1">
                <a:solidFill>
                  <a:schemeClr val="accent2"/>
                </a:solidFill>
                <a:latin typeface="宋体" pitchFamily="2" charset="-122"/>
              </a:rPr>
              <a:t>EDSP</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2"/>
          <p:cNvSpPr>
            <a:spLocks noGrp="1" noChangeArrowheads="1"/>
          </p:cNvSpPr>
          <p:nvPr>
            <p:ph type="body" idx="1"/>
          </p:nvPr>
        </p:nvSpPr>
        <p:spPr>
          <a:xfrm>
            <a:off x="1676400" y="1511300"/>
            <a:ext cx="7010400" cy="4870450"/>
          </a:xfrm>
        </p:spPr>
        <p:txBody>
          <a:bodyPr/>
          <a:lstStyle/>
          <a:p>
            <a:pPr>
              <a:lnSpc>
                <a:spcPct val="80000"/>
              </a:lnSpc>
            </a:pPr>
            <a:r>
              <a:rPr lang="en-US" altLang="zh-CN" sz="2800" b="1">
                <a:solidFill>
                  <a:srgbClr val="FF0000"/>
                </a:solidFill>
              </a:rPr>
              <a:t>ESoC</a:t>
            </a:r>
            <a:r>
              <a:rPr lang="zh-CN" altLang="en-US" sz="2800" b="1">
                <a:solidFill>
                  <a:srgbClr val="FF0000"/>
                </a:solidFill>
              </a:rPr>
              <a:t>：</a:t>
            </a:r>
            <a:r>
              <a:rPr lang="zh-CN" altLang="en-US" sz="2800" b="1"/>
              <a:t>在一个硅片上实现一个更为复杂的系统。</a:t>
            </a:r>
          </a:p>
          <a:p>
            <a:pPr>
              <a:lnSpc>
                <a:spcPct val="80000"/>
              </a:lnSpc>
            </a:pPr>
            <a:r>
              <a:rPr lang="zh-CN" altLang="en-US" sz="2800" b="1"/>
              <a:t>各种通用处理器内核将作为</a:t>
            </a:r>
            <a:r>
              <a:rPr lang="en-US" altLang="zh-CN" sz="2800" b="1"/>
              <a:t>SoC</a:t>
            </a:r>
            <a:r>
              <a:rPr lang="zh-CN" altLang="en-US" sz="2800" b="1"/>
              <a:t>设计公司的标准库，成为 </a:t>
            </a:r>
            <a:r>
              <a:rPr lang="en-US" altLang="zh-CN" sz="2800" b="1"/>
              <a:t>VLSI</a:t>
            </a:r>
            <a:r>
              <a:rPr lang="zh-CN" altLang="en-US" sz="2800" b="1"/>
              <a:t>设计中一种标准的器件，用标准的</a:t>
            </a:r>
            <a:r>
              <a:rPr lang="en-US" altLang="zh-CN" sz="2800" b="1"/>
              <a:t>VHDL</a:t>
            </a:r>
            <a:r>
              <a:rPr lang="zh-CN" altLang="en-US" sz="2800" b="1"/>
              <a:t>等语言描述。 </a:t>
            </a:r>
          </a:p>
          <a:p>
            <a:pPr>
              <a:lnSpc>
                <a:spcPct val="80000"/>
              </a:lnSpc>
            </a:pPr>
            <a:r>
              <a:rPr lang="zh-CN" altLang="en-US" sz="2800" b="1"/>
              <a:t>用户只需定义出整个应用系统，仿真通过后，就可以将设计图交给半导体工厂制作样品。</a:t>
            </a:r>
          </a:p>
          <a:p>
            <a:pPr>
              <a:lnSpc>
                <a:spcPct val="80000"/>
              </a:lnSpc>
            </a:pPr>
            <a:r>
              <a:rPr lang="zh-CN" altLang="en-US" sz="2800" b="1"/>
              <a:t>这样除个别无法集成的器件以外，整个嵌入式系统大部分均可集成到一块或几块芯片中去，应用系统电路板将变得很简洁，对于减小体积和功耗、提高可靠性非常有利。 </a:t>
            </a:r>
          </a:p>
        </p:txBody>
      </p:sp>
      <p:sp>
        <p:nvSpPr>
          <p:cNvPr id="359427" name="Rectangle 3"/>
          <p:cNvSpPr>
            <a:spLocks noGrp="1" noChangeArrowheads="1"/>
          </p:cNvSpPr>
          <p:nvPr>
            <p:ph type="title"/>
          </p:nvPr>
        </p:nvSpPr>
        <p:spPr/>
        <p:txBody>
          <a:bodyPr/>
          <a:lstStyle/>
          <a:p>
            <a:r>
              <a:rPr lang="zh-CN" altLang="en-US" b="1">
                <a:solidFill>
                  <a:srgbClr val="008000"/>
                </a:solidFill>
                <a:latin typeface="宋体" pitchFamily="2" charset="-122"/>
              </a:rPr>
              <a:t>嵌入式</a:t>
            </a:r>
            <a:r>
              <a:rPr lang="zh-CN" altLang="en-US" b="1">
                <a:solidFill>
                  <a:srgbClr val="008000"/>
                </a:solidFill>
              </a:rPr>
              <a:t>片上系统</a:t>
            </a:r>
            <a:r>
              <a:rPr lang="en-US" altLang="zh-CN" b="1">
                <a:solidFill>
                  <a:srgbClr val="008000"/>
                </a:solidFill>
              </a:rPr>
              <a:t>ESoC </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7" name="Rectangle 3"/>
          <p:cNvSpPr>
            <a:spLocks noGrp="1" noChangeArrowheads="1"/>
          </p:cNvSpPr>
          <p:nvPr>
            <p:ph type="title"/>
          </p:nvPr>
        </p:nvSpPr>
        <p:spPr/>
        <p:txBody>
          <a:bodyPr/>
          <a:lstStyle/>
          <a:p>
            <a:r>
              <a:rPr lang="zh-CN" altLang="en-US" b="1">
                <a:solidFill>
                  <a:srgbClr val="FF0000"/>
                </a:solidFill>
                <a:latin typeface="宋体" pitchFamily="2" charset="-122"/>
                <a:cs typeface="Times New Roman" pitchFamily="18" charset="0"/>
              </a:rPr>
              <a:t>嵌入式系统硬件</a:t>
            </a:r>
          </a:p>
        </p:txBody>
      </p:sp>
      <p:sp>
        <p:nvSpPr>
          <p:cNvPr id="123906" name="Rectangle 2"/>
          <p:cNvSpPr>
            <a:spLocks noGrp="1" noChangeArrowheads="1"/>
          </p:cNvSpPr>
          <p:nvPr>
            <p:ph type="body" sz="half" idx="1"/>
          </p:nvPr>
        </p:nvSpPr>
        <p:spPr>
          <a:xfrm>
            <a:off x="1676400" y="1295400"/>
            <a:ext cx="7216775" cy="5334000"/>
          </a:xfrm>
        </p:spPr>
        <p:txBody>
          <a:bodyPr/>
          <a:lstStyle/>
          <a:p>
            <a:r>
              <a:rPr lang="zh-CN" altLang="en-US" sz="2800" b="1">
                <a:solidFill>
                  <a:srgbClr val="000000"/>
                </a:solidFill>
                <a:latin typeface="宋体" pitchFamily="2" charset="-122"/>
              </a:rPr>
              <a:t>目前，国内单片机应用开发已由</a:t>
            </a:r>
            <a:r>
              <a:rPr lang="en-US" altLang="zh-CN" sz="2800" b="1">
                <a:solidFill>
                  <a:srgbClr val="000000"/>
                </a:solidFill>
                <a:latin typeface="宋体" pitchFamily="2" charset="-122"/>
              </a:rPr>
              <a:t>8</a:t>
            </a:r>
            <a:r>
              <a:rPr lang="zh-CN" altLang="en-US" sz="2800" b="1">
                <a:solidFill>
                  <a:srgbClr val="000000"/>
                </a:solidFill>
                <a:latin typeface="宋体" pitchFamily="2" charset="-122"/>
              </a:rPr>
              <a:t>位转向</a:t>
            </a:r>
            <a:r>
              <a:rPr lang="en-US" altLang="zh-CN" sz="2800" b="1">
                <a:solidFill>
                  <a:srgbClr val="000000"/>
                </a:solidFill>
                <a:cs typeface="Times New Roman" pitchFamily="18" charset="0"/>
              </a:rPr>
              <a:t>32</a:t>
            </a:r>
            <a:r>
              <a:rPr lang="zh-CN" altLang="en-US" sz="2800" b="1">
                <a:solidFill>
                  <a:srgbClr val="000000"/>
                </a:solidFill>
                <a:latin typeface="宋体" pitchFamily="2" charset="-122"/>
              </a:rPr>
              <a:t>位嵌入式产品。冰箱用上了</a:t>
            </a:r>
            <a:r>
              <a:rPr lang="en-US" altLang="zh-CN" sz="2800" b="1">
                <a:solidFill>
                  <a:srgbClr val="000000"/>
                </a:solidFill>
                <a:cs typeface="Times New Roman" pitchFamily="18" charset="0"/>
              </a:rPr>
              <a:t>DSP</a:t>
            </a:r>
            <a:r>
              <a:rPr lang="zh-CN" altLang="en-US" sz="2800" b="1">
                <a:solidFill>
                  <a:srgbClr val="000000"/>
                </a:solidFill>
                <a:latin typeface="宋体" pitchFamily="2" charset="-122"/>
              </a:rPr>
              <a:t>，汽车电子全面走向</a:t>
            </a:r>
            <a:r>
              <a:rPr lang="en-US" altLang="zh-CN" sz="2800" b="1">
                <a:solidFill>
                  <a:srgbClr val="000000"/>
                </a:solidFill>
                <a:cs typeface="Times New Roman" pitchFamily="18" charset="0"/>
              </a:rPr>
              <a:t>32</a:t>
            </a:r>
            <a:r>
              <a:rPr lang="zh-CN" altLang="en-US" sz="2800" b="1">
                <a:solidFill>
                  <a:srgbClr val="000000"/>
                </a:solidFill>
                <a:latin typeface="宋体" pitchFamily="2" charset="-122"/>
              </a:rPr>
              <a:t>位，通信相关产品更是</a:t>
            </a:r>
            <a:r>
              <a:rPr lang="en-US" altLang="zh-CN" sz="2800" b="1">
                <a:solidFill>
                  <a:srgbClr val="000000"/>
                </a:solidFill>
                <a:cs typeface="Times New Roman" pitchFamily="18" charset="0"/>
              </a:rPr>
              <a:t>32</a:t>
            </a:r>
            <a:r>
              <a:rPr lang="zh-CN" altLang="en-US" sz="2800" b="1">
                <a:solidFill>
                  <a:srgbClr val="000000"/>
                </a:solidFill>
                <a:latin typeface="宋体" pitchFamily="2" charset="-122"/>
              </a:rPr>
              <a:t>位处理器的天下。</a:t>
            </a:r>
          </a:p>
          <a:p>
            <a:r>
              <a:rPr lang="en-US" altLang="zh-CN" sz="2800" b="1">
                <a:solidFill>
                  <a:schemeClr val="accent2"/>
                </a:solidFill>
              </a:rPr>
              <a:t>MCS-51</a:t>
            </a:r>
            <a:r>
              <a:rPr lang="zh-CN" altLang="en-US" sz="2800" b="1">
                <a:solidFill>
                  <a:schemeClr val="accent2"/>
                </a:solidFill>
              </a:rPr>
              <a:t>系列</a:t>
            </a:r>
            <a:r>
              <a:rPr lang="zh-CN" altLang="en-US" sz="2800" b="1">
                <a:solidFill>
                  <a:srgbClr val="000000"/>
                </a:solidFill>
              </a:rPr>
              <a:t>是单片机普及系列，在各个领域有广泛的应用，嵌入式设计人员几乎都掌握该系列。</a:t>
            </a:r>
          </a:p>
          <a:p>
            <a:r>
              <a:rPr lang="en-US" altLang="zh-CN" sz="2800" b="1">
                <a:solidFill>
                  <a:schemeClr val="accent2"/>
                </a:solidFill>
                <a:cs typeface="Times New Roman" pitchFamily="18" charset="0"/>
              </a:rPr>
              <a:t>ARM</a:t>
            </a:r>
            <a:r>
              <a:rPr lang="zh-CN" altLang="en-US" sz="2800" b="1">
                <a:solidFill>
                  <a:schemeClr val="accent2"/>
                </a:solidFill>
                <a:latin typeface="宋体" pitchFamily="2" charset="-122"/>
              </a:rPr>
              <a:t>系列</a:t>
            </a:r>
            <a:r>
              <a:rPr lang="en-US" altLang="zh-CN" sz="2800" b="1">
                <a:solidFill>
                  <a:srgbClr val="000000"/>
                </a:solidFill>
                <a:cs typeface="Times New Roman" pitchFamily="18" charset="0"/>
              </a:rPr>
              <a:t>32</a:t>
            </a:r>
            <a:r>
              <a:rPr lang="zh-CN" altLang="en-US" sz="2800" b="1">
                <a:solidFill>
                  <a:srgbClr val="000000"/>
                </a:solidFill>
                <a:latin typeface="宋体" pitchFamily="2" charset="-122"/>
              </a:rPr>
              <a:t>位处理器在低功耗移动通信设备方面占有绝对优势。</a:t>
            </a:r>
          </a:p>
          <a:p>
            <a:r>
              <a:rPr lang="en-US" altLang="zh-CN" sz="2800" b="1">
                <a:solidFill>
                  <a:schemeClr val="accent2"/>
                </a:solidFill>
                <a:cs typeface="Times New Roman" pitchFamily="18" charset="0"/>
              </a:rPr>
              <a:t>Motorola</a:t>
            </a:r>
            <a:r>
              <a:rPr lang="zh-CN" altLang="en-US" sz="2800" b="1">
                <a:solidFill>
                  <a:srgbClr val="000000"/>
                </a:solidFill>
                <a:latin typeface="宋体" pitchFamily="2" charset="-122"/>
              </a:rPr>
              <a:t>的</a:t>
            </a:r>
            <a:r>
              <a:rPr lang="en-US" altLang="zh-CN" sz="2800" b="1">
                <a:solidFill>
                  <a:srgbClr val="000000"/>
                </a:solidFill>
                <a:cs typeface="Times New Roman" pitchFamily="18" charset="0"/>
              </a:rPr>
              <a:t>M683××</a:t>
            </a:r>
            <a:r>
              <a:rPr lang="zh-CN" altLang="en-US" sz="2800" b="1">
                <a:solidFill>
                  <a:srgbClr val="000000"/>
                </a:solidFill>
                <a:latin typeface="宋体" pitchFamily="2" charset="-122"/>
              </a:rPr>
              <a:t>系列、</a:t>
            </a:r>
            <a:r>
              <a:rPr lang="en-US" altLang="zh-CN" sz="2800" b="1">
                <a:solidFill>
                  <a:srgbClr val="000000"/>
                </a:solidFill>
                <a:cs typeface="Times New Roman" pitchFamily="18" charset="0"/>
              </a:rPr>
              <a:t>Power PC</a:t>
            </a:r>
            <a:r>
              <a:rPr lang="zh-CN" altLang="en-US" sz="2800" b="1">
                <a:solidFill>
                  <a:srgbClr val="000000"/>
                </a:solidFill>
              </a:rPr>
              <a:t>系列</a:t>
            </a:r>
            <a:r>
              <a:rPr lang="zh-CN" altLang="en-US" sz="2800" b="1">
                <a:solidFill>
                  <a:srgbClr val="000000"/>
                </a:solidFill>
                <a:latin typeface="宋体" pitchFamily="2" charset="-122"/>
              </a:rPr>
              <a:t>主要用在工控与汽车电子方面。</a:t>
            </a:r>
          </a:p>
        </p:txBody>
      </p:sp>
      <p:pic>
        <p:nvPicPr>
          <p:cNvPr id="123908" name="Picture 4"/>
          <p:cNvPicPr>
            <a:picLocks noChangeAspect="1" noChangeArrowheads="1"/>
          </p:cNvPicPr>
          <p:nvPr>
            <p:ph sz="half" idx="2"/>
          </p:nvPr>
        </p:nvPicPr>
        <p:blipFill>
          <a:blip r:embed="rId2"/>
          <a:srcRect/>
          <a:stretch>
            <a:fillRect/>
          </a:stretch>
        </p:blipFill>
        <p:spPr>
          <a:xfrm>
            <a:off x="0" y="4149725"/>
            <a:ext cx="1730375" cy="2708275"/>
          </a:xfrm>
          <a:noFill/>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body" idx="1"/>
          </p:nvPr>
        </p:nvSpPr>
        <p:spPr/>
        <p:txBody>
          <a:bodyPr/>
          <a:lstStyle/>
          <a:p>
            <a:r>
              <a:rPr lang="zh-CN" altLang="en-US" b="1">
                <a:solidFill>
                  <a:srgbClr val="000000"/>
                </a:solidFill>
                <a:latin typeface="宋体" pitchFamily="2" charset="-122"/>
              </a:rPr>
              <a:t>嵌入式系统软件核心包括：</a:t>
            </a:r>
            <a:endParaRPr lang="zh-CN" altLang="en-US" b="1">
              <a:solidFill>
                <a:srgbClr val="000000"/>
              </a:solidFill>
              <a:latin typeface="Arial Unicode MS" pitchFamily="34" charset="-122"/>
              <a:cs typeface="Times New Roman" pitchFamily="18" charset="0"/>
            </a:endParaRPr>
          </a:p>
          <a:p>
            <a:pPr>
              <a:buFontTx/>
              <a:buNone/>
            </a:pPr>
            <a:r>
              <a:rPr lang="zh-CN" altLang="en-US" b="1">
                <a:solidFill>
                  <a:srgbClr val="000000"/>
                </a:solidFill>
                <a:latin typeface="宋体" pitchFamily="2" charset="-122"/>
              </a:rPr>
              <a:t> </a:t>
            </a:r>
            <a:r>
              <a:rPr lang="zh-CN" altLang="en-US" b="1">
                <a:solidFill>
                  <a:schemeClr val="accent2"/>
                </a:solidFill>
                <a:latin typeface="宋体" pitchFamily="2" charset="-122"/>
              </a:rPr>
              <a:t>系统软件</a:t>
            </a:r>
            <a:r>
              <a:rPr lang="zh-CN" altLang="en-US" b="1">
                <a:solidFill>
                  <a:srgbClr val="000000"/>
                </a:solidFill>
                <a:latin typeface="宋体" pitchFamily="2" charset="-122"/>
              </a:rPr>
              <a:t>：嵌入式操作系统</a:t>
            </a:r>
            <a:endParaRPr lang="zh-CN" altLang="en-US" b="1">
              <a:solidFill>
                <a:srgbClr val="000000"/>
              </a:solidFill>
              <a:latin typeface="Arial Unicode MS" pitchFamily="34" charset="-122"/>
              <a:cs typeface="Times New Roman" pitchFamily="18" charset="0"/>
            </a:endParaRPr>
          </a:p>
          <a:p>
            <a:pPr>
              <a:buFontTx/>
              <a:buNone/>
            </a:pPr>
            <a:r>
              <a:rPr lang="zh-CN" altLang="en-US" b="1">
                <a:solidFill>
                  <a:srgbClr val="000000"/>
                </a:solidFill>
                <a:latin typeface="宋体" pitchFamily="2" charset="-122"/>
              </a:rPr>
              <a:t> </a:t>
            </a:r>
            <a:r>
              <a:rPr lang="zh-CN" altLang="en-US" b="1">
                <a:solidFill>
                  <a:schemeClr val="accent2"/>
                </a:solidFill>
                <a:latin typeface="宋体" pitchFamily="2" charset="-122"/>
              </a:rPr>
              <a:t>支撑软件</a:t>
            </a:r>
            <a:r>
              <a:rPr lang="zh-CN" altLang="en-US" b="1">
                <a:solidFill>
                  <a:srgbClr val="000000"/>
                </a:solidFill>
                <a:latin typeface="宋体" pitchFamily="2" charset="-122"/>
              </a:rPr>
              <a:t>：</a:t>
            </a:r>
            <a:r>
              <a:rPr lang="zh-CN" altLang="en-US" sz="2800" b="1">
                <a:solidFill>
                  <a:srgbClr val="000000"/>
                </a:solidFill>
                <a:latin typeface="宋体" pitchFamily="2" charset="-122"/>
              </a:rPr>
              <a:t>嵌入式软件开发平台及工具</a:t>
            </a:r>
            <a:endParaRPr lang="zh-CN" altLang="en-US" sz="2800" b="1">
              <a:solidFill>
                <a:srgbClr val="000000"/>
              </a:solidFill>
              <a:latin typeface="Arial Unicode MS" pitchFamily="34" charset="-122"/>
              <a:cs typeface="Times New Roman" pitchFamily="18" charset="0"/>
            </a:endParaRPr>
          </a:p>
          <a:p>
            <a:pPr>
              <a:buFontTx/>
              <a:buNone/>
            </a:pPr>
            <a:r>
              <a:rPr lang="zh-CN" altLang="en-US" b="1">
                <a:latin typeface="宋体" pitchFamily="2" charset="-122"/>
              </a:rPr>
              <a:t> </a:t>
            </a:r>
            <a:r>
              <a:rPr lang="zh-CN" altLang="en-US" b="1">
                <a:solidFill>
                  <a:schemeClr val="accent2"/>
                </a:solidFill>
                <a:latin typeface="宋体" pitchFamily="2" charset="-122"/>
              </a:rPr>
              <a:t>应用软件</a:t>
            </a:r>
            <a:r>
              <a:rPr lang="zh-CN" altLang="en-US" b="1">
                <a:latin typeface="宋体" pitchFamily="2" charset="-122"/>
              </a:rPr>
              <a:t>：嵌入式应用软件</a:t>
            </a:r>
            <a:r>
              <a:rPr lang="zh-CN" altLang="en-US" b="1"/>
              <a:t> </a:t>
            </a:r>
          </a:p>
          <a:p>
            <a:endParaRPr lang="en-US" altLang="zh-CN"/>
          </a:p>
        </p:txBody>
      </p:sp>
      <p:sp>
        <p:nvSpPr>
          <p:cNvPr id="124931" name="Rectangle 3"/>
          <p:cNvSpPr>
            <a:spLocks noGrp="1" noChangeArrowheads="1"/>
          </p:cNvSpPr>
          <p:nvPr>
            <p:ph type="title"/>
          </p:nvPr>
        </p:nvSpPr>
        <p:spPr/>
        <p:txBody>
          <a:bodyPr/>
          <a:lstStyle/>
          <a:p>
            <a:r>
              <a:rPr lang="zh-CN" altLang="en-US" b="1">
                <a:solidFill>
                  <a:srgbClr val="FF0000"/>
                </a:solidFill>
                <a:latin typeface="宋体" pitchFamily="2" charset="-122"/>
                <a:cs typeface="Times New Roman" pitchFamily="18" charset="0"/>
              </a:rPr>
              <a:t>嵌入式系统软件核心</a:t>
            </a:r>
          </a:p>
        </p:txBody>
      </p:sp>
      <p:pic>
        <p:nvPicPr>
          <p:cNvPr id="133124" name="Picture 1028" descr="canvector"/>
          <p:cNvPicPr>
            <a:picLocks noChangeAspect="1" noChangeArrowheads="1"/>
          </p:cNvPicPr>
          <p:nvPr/>
        </p:nvPicPr>
        <p:blipFill>
          <a:blip r:embed="rId2"/>
          <a:srcRect/>
          <a:stretch>
            <a:fillRect/>
          </a:stretch>
        </p:blipFill>
        <p:spPr bwMode="auto">
          <a:xfrm>
            <a:off x="3275013" y="3860800"/>
            <a:ext cx="3889375" cy="2592388"/>
          </a:xfrm>
          <a:prstGeom prst="rect">
            <a:avLst/>
          </a:prstGeom>
          <a:noFill/>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body" idx="1"/>
          </p:nvPr>
        </p:nvSpPr>
        <p:spPr/>
        <p:txBody>
          <a:bodyPr/>
          <a:lstStyle/>
          <a:p>
            <a:r>
              <a:rPr lang="en-US" altLang="zh-CN" sz="2800" b="1">
                <a:solidFill>
                  <a:schemeClr val="accent2"/>
                </a:solidFill>
                <a:latin typeface="Arial Unicode MS" pitchFamily="34" charset="-122"/>
                <a:cs typeface="Times New Roman" pitchFamily="18" charset="0"/>
              </a:rPr>
              <a:t>1</a:t>
            </a:r>
            <a:r>
              <a:rPr lang="zh-CN" altLang="en-US" sz="2800" b="1">
                <a:solidFill>
                  <a:schemeClr val="accent2"/>
                </a:solidFill>
                <a:latin typeface="宋体" pitchFamily="2" charset="-122"/>
              </a:rPr>
              <a:t>．</a:t>
            </a:r>
            <a:r>
              <a:rPr lang="zh-CN" altLang="en-US" sz="2800" b="1">
                <a:solidFill>
                  <a:schemeClr val="accent2"/>
                </a:solidFill>
                <a:latin typeface="Arial Unicode MS" pitchFamily="34" charset="-122"/>
                <a:cs typeface="Times New Roman" pitchFamily="18" charset="0"/>
              </a:rPr>
              <a:t>软件要求固态化存储</a:t>
            </a:r>
          </a:p>
          <a:p>
            <a:pPr>
              <a:buFontTx/>
              <a:buNone/>
            </a:pPr>
            <a:r>
              <a:rPr lang="zh-CN" altLang="en-US" sz="2800" b="1">
                <a:solidFill>
                  <a:srgbClr val="000000"/>
                </a:solidFill>
                <a:latin typeface="Arial Unicode MS" pitchFamily="34" charset="-122"/>
              </a:rPr>
              <a:t>  </a:t>
            </a:r>
            <a:r>
              <a:rPr lang="zh-CN" altLang="en-US" sz="2800" b="1">
                <a:solidFill>
                  <a:srgbClr val="000000"/>
                </a:solidFill>
                <a:latin typeface="Arial Unicode MS" pitchFamily="34" charset="-122"/>
                <a:cs typeface="Times New Roman" pitchFamily="18" charset="0"/>
              </a:rPr>
              <a:t>为了提高执行速度和系统可靠性，嵌入式系统中的软件一般都固化在存储器芯片或单片机本身中，而不是存贮</a:t>
            </a:r>
            <a:r>
              <a:rPr lang="zh-CN" altLang="en-US" sz="2800" b="1">
                <a:solidFill>
                  <a:srgbClr val="000000"/>
                </a:solidFill>
                <a:latin typeface="Arial Unicode MS" pitchFamily="34" charset="-122"/>
                <a:ea typeface="Arial Unicode MS" pitchFamily="34" charset="-122"/>
                <a:cs typeface="Arial Unicode MS" pitchFamily="34" charset="-122"/>
              </a:rPr>
              <a:t>在</a:t>
            </a:r>
            <a:r>
              <a:rPr lang="zh-CN" altLang="en-US" sz="2800" b="1">
                <a:solidFill>
                  <a:srgbClr val="000000"/>
                </a:solidFill>
                <a:latin typeface="Arial Unicode MS" pitchFamily="34" charset="-122"/>
                <a:cs typeface="Times New Roman" pitchFamily="18" charset="0"/>
              </a:rPr>
              <a:t>磁盘中。</a:t>
            </a:r>
          </a:p>
          <a:p>
            <a:pPr algn="just"/>
            <a:r>
              <a:rPr lang="en-US" altLang="zh-CN" sz="2800" b="1">
                <a:solidFill>
                  <a:schemeClr val="accent2"/>
                </a:solidFill>
                <a:latin typeface="宋体" pitchFamily="2" charset="-122"/>
              </a:rPr>
              <a:t>2</a:t>
            </a:r>
            <a:r>
              <a:rPr lang="zh-CN" altLang="en-US" sz="2800" b="1">
                <a:solidFill>
                  <a:schemeClr val="accent2"/>
                </a:solidFill>
                <a:latin typeface="宋体" pitchFamily="2" charset="-122"/>
              </a:rPr>
              <a:t>．软件代码高质量、高可靠性</a:t>
            </a:r>
            <a:endParaRPr lang="zh-CN" altLang="en-US" sz="2800" b="1">
              <a:solidFill>
                <a:schemeClr val="accent2"/>
              </a:solidFill>
              <a:latin typeface="Arial Unicode MS" pitchFamily="34" charset="-122"/>
              <a:cs typeface="Times New Roman" pitchFamily="18" charset="0"/>
            </a:endParaRPr>
          </a:p>
          <a:p>
            <a:pPr>
              <a:buFontTx/>
              <a:buNone/>
            </a:pPr>
            <a:r>
              <a:rPr lang="zh-CN" altLang="en-US" sz="2800" b="1">
                <a:latin typeface="宋体" pitchFamily="2" charset="-122"/>
              </a:rPr>
              <a:t>  尽管半导体技术的发展使处理器速度不断提高、片上存储器容量不断增加，但在大多数应用中，存储空间仍然是宝贵的，还存在实时性的要求。为此要求程序编写和编译工具的质量要高，以减少程序二进制代码长度、提高执行速度。</a:t>
            </a:r>
            <a:endParaRPr lang="zh-CN" altLang="en-US"/>
          </a:p>
        </p:txBody>
      </p:sp>
      <p:sp>
        <p:nvSpPr>
          <p:cNvPr id="125955" name="Rectangle 3"/>
          <p:cNvSpPr>
            <a:spLocks noGrp="1" noChangeArrowheads="1"/>
          </p:cNvSpPr>
          <p:nvPr>
            <p:ph type="title"/>
          </p:nvPr>
        </p:nvSpPr>
        <p:spPr/>
        <p:txBody>
          <a:bodyPr/>
          <a:lstStyle/>
          <a:p>
            <a:r>
              <a:rPr lang="zh-CN" altLang="en-US" b="1">
                <a:solidFill>
                  <a:srgbClr val="FF0000"/>
                </a:solidFill>
                <a:latin typeface="宋体" pitchFamily="2" charset="-122"/>
              </a:rPr>
              <a:t>嵌入式系统软件的特征</a:t>
            </a:r>
            <a:r>
              <a:rPr lang="en-US" altLang="zh-CN" b="1">
                <a:solidFill>
                  <a:srgbClr val="FF0000"/>
                </a:solidFill>
                <a:latin typeface="宋体" pitchFamily="2" charset="-122"/>
              </a:rPr>
              <a:t>1</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body" idx="1"/>
          </p:nvPr>
        </p:nvSpPr>
        <p:spPr/>
        <p:txBody>
          <a:bodyPr/>
          <a:lstStyle/>
          <a:p>
            <a:pPr>
              <a:lnSpc>
                <a:spcPct val="90000"/>
              </a:lnSpc>
            </a:pPr>
            <a:r>
              <a:rPr lang="en-US" altLang="zh-CN" sz="2800" b="1">
                <a:solidFill>
                  <a:schemeClr val="accent2"/>
                </a:solidFill>
                <a:latin typeface="宋体" pitchFamily="2" charset="-122"/>
              </a:rPr>
              <a:t>3</a:t>
            </a:r>
            <a:r>
              <a:rPr lang="zh-CN" altLang="en-US" sz="2800" b="1">
                <a:solidFill>
                  <a:schemeClr val="accent2"/>
                </a:solidFill>
                <a:latin typeface="宋体" pitchFamily="2" charset="-122"/>
              </a:rPr>
              <a:t>．操作系统软件具有高实时性</a:t>
            </a:r>
            <a:endParaRPr lang="zh-CN" altLang="en-US" sz="2800" b="1">
              <a:solidFill>
                <a:schemeClr val="accent2"/>
              </a:solidFill>
              <a:latin typeface="Arial Unicode MS" pitchFamily="34" charset="-122"/>
              <a:cs typeface="Times New Roman" pitchFamily="18" charset="0"/>
            </a:endParaRPr>
          </a:p>
          <a:p>
            <a:pPr algn="just">
              <a:lnSpc>
                <a:spcPct val="90000"/>
              </a:lnSpc>
              <a:buFontTx/>
              <a:buNone/>
            </a:pPr>
            <a:r>
              <a:rPr lang="zh-CN" altLang="en-US" sz="2800" b="1">
                <a:solidFill>
                  <a:srgbClr val="000000"/>
                </a:solidFill>
                <a:latin typeface="宋体" pitchFamily="2" charset="-122"/>
              </a:rPr>
              <a:t>  在多任务嵌入式系统中，对各项任务进行统筹兼顾、合理调度是保证系统功能的关键，单纯提高处理器的速度是无法完成这些要求的，也是没有效率的，这种任务调度只能由优化编写的系统软件来完成，因此操作系统软件的高实时性是基本要求。</a:t>
            </a:r>
            <a:endParaRPr lang="zh-CN" altLang="en-US" sz="2800" b="1">
              <a:solidFill>
                <a:srgbClr val="000000"/>
              </a:solidFill>
              <a:latin typeface="Arial Unicode MS" pitchFamily="34" charset="-122"/>
              <a:cs typeface="Times New Roman" pitchFamily="18" charset="0"/>
            </a:endParaRPr>
          </a:p>
          <a:p>
            <a:pPr>
              <a:lnSpc>
                <a:spcPct val="90000"/>
              </a:lnSpc>
            </a:pPr>
            <a:endParaRPr lang="zh-CN" altLang="en-US" sz="2800" b="1">
              <a:solidFill>
                <a:srgbClr val="000000"/>
              </a:solidFill>
              <a:latin typeface="宋体" pitchFamily="2" charset="-122"/>
            </a:endParaRPr>
          </a:p>
          <a:p>
            <a:pPr>
              <a:lnSpc>
                <a:spcPct val="90000"/>
              </a:lnSpc>
            </a:pPr>
            <a:r>
              <a:rPr lang="zh-CN" altLang="en-US" sz="2800" b="1">
                <a:solidFill>
                  <a:srgbClr val="FF0000"/>
                </a:solidFill>
                <a:latin typeface="宋体" pitchFamily="2" charset="-122"/>
              </a:rPr>
              <a:t>嵌入式系统应用语言：</a:t>
            </a:r>
            <a:endParaRPr lang="zh-CN" altLang="en-US" sz="2800" b="1">
              <a:solidFill>
                <a:srgbClr val="FF0000"/>
              </a:solidFill>
              <a:latin typeface="Arial Unicode MS" pitchFamily="34" charset="-122"/>
              <a:cs typeface="Times New Roman" pitchFamily="18" charset="0"/>
            </a:endParaRPr>
          </a:p>
          <a:p>
            <a:pPr>
              <a:lnSpc>
                <a:spcPct val="90000"/>
              </a:lnSpc>
              <a:buFontTx/>
              <a:buNone/>
            </a:pPr>
            <a:r>
              <a:rPr lang="zh-CN" altLang="en-US" sz="2800" b="1">
                <a:solidFill>
                  <a:srgbClr val="000000"/>
                </a:solidFill>
                <a:latin typeface="宋体" pitchFamily="2" charset="-122"/>
              </a:rPr>
              <a:t>  据统计，在嵌入式系统设计中，最受欢迎的前</a:t>
            </a:r>
            <a:r>
              <a:rPr lang="en-US" altLang="zh-CN" sz="2800" b="1">
                <a:solidFill>
                  <a:srgbClr val="000000"/>
                </a:solidFill>
                <a:latin typeface="宋体" pitchFamily="2" charset="-122"/>
              </a:rPr>
              <a:t>3</a:t>
            </a:r>
            <a:r>
              <a:rPr lang="zh-CN" altLang="en-US" sz="2800" b="1">
                <a:solidFill>
                  <a:srgbClr val="000000"/>
                </a:solidFill>
                <a:latin typeface="宋体" pitchFamily="2" charset="-122"/>
              </a:rPr>
              <a:t>种编程语言分别是</a:t>
            </a:r>
            <a:r>
              <a:rPr lang="en-US" altLang="zh-CN" sz="2800" b="1">
                <a:solidFill>
                  <a:srgbClr val="FF0000"/>
                </a:solidFill>
                <a:latin typeface="宋体" pitchFamily="2" charset="-122"/>
              </a:rPr>
              <a:t>C</a:t>
            </a:r>
            <a:r>
              <a:rPr lang="en-US" altLang="zh-CN" sz="2800" b="1">
                <a:solidFill>
                  <a:srgbClr val="000000"/>
                </a:solidFill>
                <a:latin typeface="宋体" pitchFamily="2" charset="-122"/>
              </a:rPr>
              <a:t>(74.6%)</a:t>
            </a:r>
            <a:r>
              <a:rPr lang="zh-CN" altLang="en-US" sz="2800" b="1">
                <a:solidFill>
                  <a:srgbClr val="000000"/>
                </a:solidFill>
                <a:latin typeface="宋体" pitchFamily="2" charset="-122"/>
              </a:rPr>
              <a:t>、</a:t>
            </a:r>
            <a:r>
              <a:rPr lang="zh-CN" altLang="en-US" sz="2800" b="1">
                <a:solidFill>
                  <a:srgbClr val="FF0000"/>
                </a:solidFill>
                <a:latin typeface="宋体" pitchFamily="2" charset="-122"/>
              </a:rPr>
              <a:t>汇编</a:t>
            </a:r>
            <a:r>
              <a:rPr lang="en-US" altLang="zh-CN" sz="2800" b="1">
                <a:solidFill>
                  <a:srgbClr val="000000"/>
                </a:solidFill>
                <a:latin typeface="宋体" pitchFamily="2" charset="-122"/>
              </a:rPr>
              <a:t>(69.6%)</a:t>
            </a:r>
            <a:r>
              <a:rPr lang="zh-CN" altLang="en-US" sz="2800" b="1">
                <a:solidFill>
                  <a:srgbClr val="000000"/>
                </a:solidFill>
                <a:latin typeface="宋体" pitchFamily="2" charset="-122"/>
              </a:rPr>
              <a:t>和</a:t>
            </a:r>
            <a:r>
              <a:rPr lang="en-US" altLang="zh-CN" sz="2800" b="1">
                <a:solidFill>
                  <a:srgbClr val="FF0000"/>
                </a:solidFill>
                <a:latin typeface="宋体" pitchFamily="2" charset="-122"/>
              </a:rPr>
              <a:t>C++</a:t>
            </a:r>
            <a:r>
              <a:rPr lang="en-US" altLang="zh-CN" sz="2800" b="1">
                <a:solidFill>
                  <a:srgbClr val="000000"/>
                </a:solidFill>
                <a:latin typeface="宋体" pitchFamily="2" charset="-122"/>
              </a:rPr>
              <a:t> (50.1%)</a:t>
            </a:r>
            <a:r>
              <a:rPr lang="zh-CN" altLang="en-US" sz="2800" b="1">
                <a:solidFill>
                  <a:srgbClr val="000000"/>
                </a:solidFill>
                <a:latin typeface="宋体" pitchFamily="2" charset="-122"/>
              </a:rPr>
              <a:t>。</a:t>
            </a:r>
            <a:endParaRPr lang="zh-CN" altLang="en-US" sz="2800"/>
          </a:p>
        </p:txBody>
      </p:sp>
      <p:sp>
        <p:nvSpPr>
          <p:cNvPr id="126979" name="Rectangle 3"/>
          <p:cNvSpPr>
            <a:spLocks noGrp="1" noChangeArrowheads="1"/>
          </p:cNvSpPr>
          <p:nvPr>
            <p:ph type="title"/>
          </p:nvPr>
        </p:nvSpPr>
        <p:spPr/>
        <p:txBody>
          <a:bodyPr/>
          <a:lstStyle/>
          <a:p>
            <a:r>
              <a:rPr lang="zh-CN" altLang="en-US" b="1">
                <a:solidFill>
                  <a:srgbClr val="FF0000"/>
                </a:solidFill>
                <a:latin typeface="宋体" pitchFamily="2" charset="-122"/>
              </a:rPr>
              <a:t>嵌入式系统软件的特征</a:t>
            </a:r>
            <a:r>
              <a:rPr lang="en-US" altLang="zh-CN" b="1">
                <a:solidFill>
                  <a:srgbClr val="FF0000"/>
                </a:solidFill>
                <a:latin typeface="宋体" pitchFamily="2" charset="-122"/>
              </a:rPr>
              <a:t>2</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body" idx="1"/>
          </p:nvPr>
        </p:nvSpPr>
        <p:spPr/>
        <p:txBody>
          <a:bodyPr/>
          <a:lstStyle/>
          <a:p>
            <a:r>
              <a:rPr lang="zh-CN" altLang="en-US" sz="2800" b="1">
                <a:solidFill>
                  <a:srgbClr val="000000"/>
                </a:solidFill>
                <a:latin typeface="宋体" pitchFamily="2" charset="-122"/>
              </a:rPr>
              <a:t>通用计算机具有完善的操作系统，应用程序的开发以及完成后的软件都在</a:t>
            </a:r>
            <a:r>
              <a:rPr lang="en-US" altLang="zh-CN" sz="2800" b="1">
                <a:solidFill>
                  <a:srgbClr val="000000"/>
                </a:solidFill>
                <a:latin typeface="宋体" pitchFamily="2" charset="-122"/>
              </a:rPr>
              <a:t>OS</a:t>
            </a:r>
            <a:r>
              <a:rPr lang="zh-CN" altLang="en-US" sz="2800" b="1">
                <a:solidFill>
                  <a:srgbClr val="000000"/>
                </a:solidFill>
                <a:latin typeface="宋体" pitchFamily="2" charset="-122"/>
              </a:rPr>
              <a:t>平台上面运行，但一般不是实时的。</a:t>
            </a:r>
          </a:p>
          <a:p>
            <a:r>
              <a:rPr lang="zh-CN" altLang="en-US" sz="2800" b="1">
                <a:solidFill>
                  <a:srgbClr val="000000"/>
                </a:solidFill>
                <a:latin typeface="宋体" pitchFamily="2" charset="-122"/>
              </a:rPr>
              <a:t>嵌入式系统则不同，应用程序用汇编语言和</a:t>
            </a:r>
            <a:r>
              <a:rPr lang="en-US" altLang="zh-CN" sz="2800" b="1">
                <a:solidFill>
                  <a:srgbClr val="000000"/>
                </a:solidFill>
                <a:latin typeface="宋体" pitchFamily="2" charset="-122"/>
              </a:rPr>
              <a:t>C</a:t>
            </a:r>
            <a:r>
              <a:rPr lang="zh-CN" altLang="en-US" sz="2800" b="1">
                <a:solidFill>
                  <a:srgbClr val="000000"/>
                </a:solidFill>
                <a:latin typeface="宋体" pitchFamily="2" charset="-122"/>
              </a:rPr>
              <a:t>语言来开发，可以没有操作系统直接在芯片上运行；但是为了合理地调度多任务、利用系统资源，用户必须自行选配</a:t>
            </a:r>
            <a:r>
              <a:rPr lang="en-US" altLang="zh-CN" sz="2800" b="1">
                <a:solidFill>
                  <a:srgbClr val="000000"/>
                </a:solidFill>
                <a:latin typeface="宋体" pitchFamily="2" charset="-122"/>
              </a:rPr>
              <a:t>RTOS</a:t>
            </a:r>
            <a:r>
              <a:rPr lang="zh-CN" altLang="en-US" sz="2800" b="1">
                <a:solidFill>
                  <a:srgbClr val="000000"/>
                </a:solidFill>
                <a:latin typeface="宋体" pitchFamily="2" charset="-122"/>
              </a:rPr>
              <a:t>开发平台，这样才能保证程序执行的实时性、可靠性，并减少开发时间，保障软件质量。</a:t>
            </a:r>
          </a:p>
        </p:txBody>
      </p:sp>
      <p:sp>
        <p:nvSpPr>
          <p:cNvPr id="128003" name="Rectangle 3"/>
          <p:cNvSpPr>
            <a:spLocks noGrp="1" noChangeArrowheads="1"/>
          </p:cNvSpPr>
          <p:nvPr>
            <p:ph type="title"/>
          </p:nvPr>
        </p:nvSpPr>
        <p:spPr/>
        <p:txBody>
          <a:bodyPr/>
          <a:lstStyle/>
          <a:p>
            <a:r>
              <a:rPr lang="zh-CN" altLang="en-US" b="1">
                <a:solidFill>
                  <a:srgbClr val="FF0000"/>
                </a:solidFill>
                <a:latin typeface="宋体" pitchFamily="2" charset="-122"/>
                <a:cs typeface="Times New Roman" pitchFamily="18" charset="0"/>
              </a:rPr>
              <a:t>嵌入式实时操作系统</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body" idx="1"/>
          </p:nvPr>
        </p:nvSpPr>
        <p:spPr>
          <a:xfrm>
            <a:off x="1676400" y="1066800"/>
            <a:ext cx="7010400" cy="5334000"/>
          </a:xfrm>
        </p:spPr>
        <p:txBody>
          <a:bodyPr/>
          <a:lstStyle/>
          <a:p>
            <a:pPr>
              <a:lnSpc>
                <a:spcPct val="90000"/>
              </a:lnSpc>
            </a:pPr>
            <a:r>
              <a:rPr lang="zh-CN" altLang="en-US" sz="2800" b="1">
                <a:solidFill>
                  <a:srgbClr val="000000"/>
                </a:solidFill>
                <a:latin typeface="宋体" pitchFamily="2" charset="-122"/>
              </a:rPr>
              <a:t>一般来说，操作系统内核只提供基本的功能，如建立和管理进程、管理设备等。但是，一些桌面操作系统，如</a:t>
            </a:r>
            <a:r>
              <a:rPr lang="en-US" altLang="zh-CN" sz="2800" b="1">
                <a:solidFill>
                  <a:srgbClr val="000000"/>
                </a:solidFill>
                <a:latin typeface="宋体" pitchFamily="2" charset="-122"/>
              </a:rPr>
              <a:t>Windows</a:t>
            </a:r>
            <a:r>
              <a:rPr lang="zh-CN" altLang="en-US" sz="2800" b="1">
                <a:solidFill>
                  <a:srgbClr val="000000"/>
                </a:solidFill>
                <a:latin typeface="宋体" pitchFamily="2" charset="-122"/>
              </a:rPr>
              <a:t>等，将许多功能引入内核，操作系统的内核变得越来越大。内核变大使得占用的资源增多，剪裁起来很麻烦。</a:t>
            </a:r>
            <a:endParaRPr lang="zh-CN" altLang="en-US" sz="2800" b="1">
              <a:solidFill>
                <a:srgbClr val="000000"/>
              </a:solidFill>
              <a:latin typeface="Arial Unicode MS" pitchFamily="34" charset="-122"/>
              <a:cs typeface="Times New Roman" pitchFamily="18" charset="0"/>
            </a:endParaRPr>
          </a:p>
          <a:p>
            <a:pPr>
              <a:lnSpc>
                <a:spcPct val="90000"/>
              </a:lnSpc>
            </a:pPr>
            <a:r>
              <a:rPr lang="zh-CN" altLang="en-US" sz="2800" b="1">
                <a:solidFill>
                  <a:srgbClr val="000000"/>
                </a:solidFill>
                <a:latin typeface="宋体" pitchFamily="2" charset="-122"/>
                <a:cs typeface="Times New Roman" pitchFamily="18" charset="0"/>
              </a:rPr>
              <a:t>嵌入式操作系统采用微内核结构，内核只提供基本的功能，比如：任务的调度、任务之间的通信与同步、内存管理、时钟管理等。其它的应用组件，比如网络功能、文件系统等均工作在用户态，以系统进程或函数调用的方式工作。因而系统都是可裁减的，用户可以根据自己的需要选用相应的组件。</a:t>
            </a:r>
          </a:p>
        </p:txBody>
      </p:sp>
      <p:sp>
        <p:nvSpPr>
          <p:cNvPr id="129027" name="Rectangle 3"/>
          <p:cNvSpPr>
            <a:spLocks noGrp="1" noChangeArrowheads="1"/>
          </p:cNvSpPr>
          <p:nvPr>
            <p:ph type="title"/>
          </p:nvPr>
        </p:nvSpPr>
        <p:spPr/>
        <p:txBody>
          <a:bodyPr/>
          <a:lstStyle/>
          <a:p>
            <a:r>
              <a:rPr lang="zh-CN" altLang="en-US" sz="2400" b="1">
                <a:solidFill>
                  <a:srgbClr val="FF0000"/>
                </a:solidFill>
                <a:latin typeface="宋体" pitchFamily="2" charset="-122"/>
                <a:cs typeface="Times New Roman" pitchFamily="18" charset="0"/>
              </a:rPr>
              <a:t>嵌入式实时操作系统特点</a:t>
            </a:r>
            <a:r>
              <a:rPr lang="zh-CN" altLang="en-US" sz="3200" b="1">
                <a:solidFill>
                  <a:schemeClr val="accent2"/>
                </a:solidFill>
                <a:latin typeface="宋体" pitchFamily="2" charset="-122"/>
              </a:rPr>
              <a:t> </a:t>
            </a:r>
            <a:r>
              <a:rPr lang="en-US" altLang="zh-CN" sz="3200" b="1">
                <a:solidFill>
                  <a:schemeClr val="accent2"/>
                </a:solidFill>
                <a:latin typeface="宋体" pitchFamily="2" charset="-122"/>
              </a:rPr>
              <a:t>1</a:t>
            </a:r>
            <a:r>
              <a:rPr lang="zh-CN" altLang="en-US" sz="3200" b="1">
                <a:solidFill>
                  <a:schemeClr val="accent2"/>
                </a:solidFill>
                <a:latin typeface="宋体" pitchFamily="2" charset="-122"/>
              </a:rPr>
              <a:t>．微内核结构</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body" idx="1"/>
          </p:nvPr>
        </p:nvSpPr>
        <p:spPr>
          <a:xfrm>
            <a:off x="1676400" y="990600"/>
            <a:ext cx="7010400" cy="5562600"/>
          </a:xfrm>
        </p:spPr>
        <p:txBody>
          <a:bodyPr/>
          <a:lstStyle/>
          <a:p>
            <a:r>
              <a:rPr lang="zh-CN" altLang="en-US" sz="2400" b="1">
                <a:solidFill>
                  <a:srgbClr val="000000"/>
                </a:solidFill>
                <a:latin typeface="宋体" pitchFamily="2" charset="-122"/>
              </a:rPr>
              <a:t>任务的调度有三种方式：</a:t>
            </a:r>
            <a:r>
              <a:rPr lang="zh-CN" altLang="en-US" sz="2400" b="1">
                <a:solidFill>
                  <a:srgbClr val="FF0000"/>
                </a:solidFill>
                <a:latin typeface="宋体" pitchFamily="2" charset="-122"/>
              </a:rPr>
              <a:t>可抢占式调度</a:t>
            </a:r>
            <a:r>
              <a:rPr lang="zh-CN" altLang="en-US" sz="2400" b="1">
                <a:solidFill>
                  <a:srgbClr val="000000"/>
                </a:solidFill>
                <a:latin typeface="宋体" pitchFamily="2" charset="-122"/>
              </a:rPr>
              <a:t>、</a:t>
            </a:r>
            <a:r>
              <a:rPr lang="zh-CN" altLang="en-US" sz="2400" b="1">
                <a:solidFill>
                  <a:srgbClr val="FF0000"/>
                </a:solidFill>
                <a:latin typeface="宋体" pitchFamily="2" charset="-122"/>
              </a:rPr>
              <a:t>不可抢占式调度</a:t>
            </a:r>
            <a:r>
              <a:rPr lang="zh-CN" altLang="en-US" sz="2400" b="1">
                <a:solidFill>
                  <a:srgbClr val="000000"/>
                </a:solidFill>
                <a:latin typeface="宋体" pitchFamily="2" charset="-122"/>
              </a:rPr>
              <a:t>和</a:t>
            </a:r>
            <a:r>
              <a:rPr lang="zh-CN" altLang="en-US" sz="2400" b="1">
                <a:solidFill>
                  <a:srgbClr val="FF0000"/>
                </a:solidFill>
                <a:latin typeface="宋体" pitchFamily="2" charset="-122"/>
              </a:rPr>
              <a:t>时间片轮转调度</a:t>
            </a:r>
            <a:r>
              <a:rPr lang="zh-CN" altLang="en-US" sz="2400" b="1">
                <a:solidFill>
                  <a:srgbClr val="000000"/>
                </a:solidFill>
                <a:latin typeface="宋体" pitchFamily="2" charset="-122"/>
              </a:rPr>
              <a:t>。</a:t>
            </a:r>
          </a:p>
          <a:p>
            <a:r>
              <a:rPr lang="zh-CN" altLang="en-US" sz="2400" b="1">
                <a:solidFill>
                  <a:schemeClr val="accent2"/>
                </a:solidFill>
                <a:latin typeface="宋体" pitchFamily="2" charset="-122"/>
              </a:rPr>
              <a:t>不可抢占式调度：</a:t>
            </a:r>
            <a:r>
              <a:rPr lang="zh-CN" altLang="en-US" sz="2400" b="1">
                <a:solidFill>
                  <a:srgbClr val="000000"/>
                </a:solidFill>
                <a:latin typeface="宋体" pitchFamily="2" charset="-122"/>
              </a:rPr>
              <a:t>一个任务一旦获得</a:t>
            </a:r>
            <a:r>
              <a:rPr lang="en-US" altLang="zh-CN" sz="2400" b="1">
                <a:solidFill>
                  <a:srgbClr val="000000"/>
                </a:solidFill>
                <a:latin typeface="宋体" pitchFamily="2" charset="-122"/>
              </a:rPr>
              <a:t>CPU</a:t>
            </a:r>
            <a:r>
              <a:rPr lang="zh-CN" altLang="en-US" sz="2400" b="1">
                <a:solidFill>
                  <a:srgbClr val="000000"/>
                </a:solidFill>
                <a:latin typeface="宋体" pitchFamily="2" charset="-122"/>
              </a:rPr>
              <a:t>就独占</a:t>
            </a:r>
            <a:r>
              <a:rPr lang="en-US" altLang="zh-CN" sz="2400" b="1">
                <a:solidFill>
                  <a:srgbClr val="000000"/>
                </a:solidFill>
                <a:latin typeface="宋体" pitchFamily="2" charset="-122"/>
              </a:rPr>
              <a:t>CPU</a:t>
            </a:r>
            <a:r>
              <a:rPr lang="zh-CN" altLang="en-US" sz="2400" b="1">
                <a:solidFill>
                  <a:srgbClr val="000000"/>
                </a:solidFill>
                <a:latin typeface="宋体" pitchFamily="2" charset="-122"/>
              </a:rPr>
              <a:t>运行，除非由于某种原因，它决定放弃</a:t>
            </a:r>
            <a:r>
              <a:rPr lang="en-US" altLang="zh-CN" sz="2400" b="1">
                <a:solidFill>
                  <a:srgbClr val="000000"/>
                </a:solidFill>
                <a:latin typeface="宋体" pitchFamily="2" charset="-122"/>
              </a:rPr>
              <a:t>CPU</a:t>
            </a:r>
            <a:r>
              <a:rPr lang="zh-CN" altLang="en-US" sz="2400" b="1">
                <a:solidFill>
                  <a:srgbClr val="000000"/>
                </a:solidFill>
                <a:latin typeface="宋体" pitchFamily="2" charset="-122"/>
              </a:rPr>
              <a:t>的使用权；</a:t>
            </a:r>
          </a:p>
          <a:p>
            <a:r>
              <a:rPr lang="zh-CN" altLang="en-US" sz="2400" b="1">
                <a:solidFill>
                  <a:schemeClr val="accent2"/>
                </a:solidFill>
                <a:latin typeface="宋体" pitchFamily="2" charset="-122"/>
              </a:rPr>
              <a:t>可抢占式调度：</a:t>
            </a:r>
            <a:r>
              <a:rPr lang="zh-CN" altLang="en-US" sz="2400" b="1">
                <a:solidFill>
                  <a:srgbClr val="000000"/>
                </a:solidFill>
                <a:latin typeface="宋体" pitchFamily="2" charset="-122"/>
              </a:rPr>
              <a:t>基于任务优先级，当前正在运行的任务可以随时让位给优先级更高的处于就绪态的其它任务；</a:t>
            </a:r>
          </a:p>
          <a:p>
            <a:r>
              <a:rPr lang="zh-CN" altLang="en-US" sz="2400" b="1">
                <a:solidFill>
                  <a:schemeClr val="accent2"/>
                </a:solidFill>
                <a:latin typeface="宋体" pitchFamily="2" charset="-122"/>
              </a:rPr>
              <a:t>时间片轮转调度：</a:t>
            </a:r>
            <a:r>
              <a:rPr lang="zh-CN" altLang="en-US" sz="2400" b="1">
                <a:solidFill>
                  <a:srgbClr val="000000"/>
                </a:solidFill>
                <a:latin typeface="宋体" pitchFamily="2" charset="-122"/>
              </a:rPr>
              <a:t>当两个或两个以上任务有同样的优先级，不同任务轮转地使用</a:t>
            </a:r>
            <a:r>
              <a:rPr lang="en-US" altLang="zh-CN" sz="2400" b="1">
                <a:solidFill>
                  <a:srgbClr val="000000"/>
                </a:solidFill>
                <a:latin typeface="宋体" pitchFamily="2" charset="-122"/>
              </a:rPr>
              <a:t>CPU</a:t>
            </a:r>
            <a:r>
              <a:rPr lang="zh-CN" altLang="en-US" sz="2400" b="1">
                <a:solidFill>
                  <a:srgbClr val="000000"/>
                </a:solidFill>
                <a:latin typeface="宋体" pitchFamily="2" charset="-122"/>
              </a:rPr>
              <a:t>，直到系统分配的</a:t>
            </a:r>
            <a:r>
              <a:rPr lang="en-US" altLang="zh-CN" sz="2400" b="1">
                <a:solidFill>
                  <a:srgbClr val="000000"/>
                </a:solidFill>
                <a:latin typeface="宋体" pitchFamily="2" charset="-122"/>
              </a:rPr>
              <a:t>CPU</a:t>
            </a:r>
            <a:r>
              <a:rPr lang="zh-CN" altLang="en-US" sz="2400" b="1">
                <a:solidFill>
                  <a:srgbClr val="000000"/>
                </a:solidFill>
                <a:latin typeface="宋体" pitchFamily="2" charset="-122"/>
              </a:rPr>
              <a:t>时间片用完。</a:t>
            </a:r>
            <a:endParaRPr lang="zh-CN" altLang="en-US" sz="2400" b="1">
              <a:solidFill>
                <a:srgbClr val="000000"/>
              </a:solidFill>
              <a:latin typeface="Arial Unicode MS" pitchFamily="34" charset="-122"/>
              <a:cs typeface="Times New Roman" pitchFamily="18" charset="0"/>
            </a:endParaRPr>
          </a:p>
          <a:p>
            <a:r>
              <a:rPr lang="zh-CN" altLang="en-US" sz="2400" b="1">
                <a:solidFill>
                  <a:srgbClr val="000000"/>
                </a:solidFill>
                <a:latin typeface="宋体" pitchFamily="2" charset="-122"/>
              </a:rPr>
              <a:t>目前，大多数嵌入式操作系统对不同优先级的任务采用基于优先级的</a:t>
            </a:r>
            <a:r>
              <a:rPr lang="zh-CN" altLang="en-US" sz="2400" b="1">
                <a:solidFill>
                  <a:srgbClr val="006600"/>
                </a:solidFill>
                <a:latin typeface="宋体" pitchFamily="2" charset="-122"/>
              </a:rPr>
              <a:t>抢占式调度法</a:t>
            </a:r>
            <a:r>
              <a:rPr lang="zh-CN" altLang="en-US" sz="2400" b="1">
                <a:solidFill>
                  <a:srgbClr val="000000"/>
                </a:solidFill>
                <a:latin typeface="宋体" pitchFamily="2" charset="-122"/>
              </a:rPr>
              <a:t>，对相同优先级的任务则采用</a:t>
            </a:r>
            <a:r>
              <a:rPr lang="zh-CN" altLang="en-US" sz="2400" b="1">
                <a:solidFill>
                  <a:srgbClr val="006600"/>
                </a:solidFill>
                <a:latin typeface="宋体" pitchFamily="2" charset="-122"/>
              </a:rPr>
              <a:t>时间片轮转调度法</a:t>
            </a:r>
            <a:r>
              <a:rPr lang="zh-CN" altLang="en-US" sz="2400" b="1">
                <a:solidFill>
                  <a:srgbClr val="000000"/>
                </a:solidFill>
                <a:latin typeface="宋体" pitchFamily="2" charset="-122"/>
              </a:rPr>
              <a:t>。</a:t>
            </a:r>
            <a:endParaRPr lang="zh-CN" altLang="en-US" sz="2800"/>
          </a:p>
        </p:txBody>
      </p:sp>
      <p:sp>
        <p:nvSpPr>
          <p:cNvPr id="130051" name="Rectangle 3"/>
          <p:cNvSpPr>
            <a:spLocks noGrp="1" noChangeArrowheads="1"/>
          </p:cNvSpPr>
          <p:nvPr>
            <p:ph type="title"/>
          </p:nvPr>
        </p:nvSpPr>
        <p:spPr/>
        <p:txBody>
          <a:bodyPr/>
          <a:lstStyle/>
          <a:p>
            <a:r>
              <a:rPr lang="zh-CN" altLang="en-US" sz="2400" b="1">
                <a:solidFill>
                  <a:srgbClr val="FF0000"/>
                </a:solidFill>
                <a:latin typeface="宋体" pitchFamily="2" charset="-122"/>
                <a:cs typeface="Times New Roman" pitchFamily="18" charset="0"/>
              </a:rPr>
              <a:t>嵌入式实时操作系统特点</a:t>
            </a:r>
            <a:r>
              <a:rPr lang="zh-CN" altLang="en-US" sz="3200" b="1">
                <a:solidFill>
                  <a:schemeClr val="accent2"/>
                </a:solidFill>
                <a:latin typeface="宋体" pitchFamily="2" charset="-122"/>
              </a:rPr>
              <a:t> </a:t>
            </a:r>
            <a:r>
              <a:rPr lang="en-US" altLang="zh-CN" sz="3200" b="1">
                <a:solidFill>
                  <a:schemeClr val="accent2"/>
                </a:solidFill>
                <a:latin typeface="宋体" pitchFamily="2" charset="-122"/>
              </a:rPr>
              <a:t>2</a:t>
            </a:r>
            <a:r>
              <a:rPr lang="zh-CN" altLang="en-US" sz="3200" b="1">
                <a:solidFill>
                  <a:schemeClr val="accent2"/>
                </a:solidFill>
                <a:latin typeface="宋体" pitchFamily="2" charset="-122"/>
              </a:rPr>
              <a:t>．任务调度</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body" idx="1"/>
          </p:nvPr>
        </p:nvSpPr>
        <p:spPr/>
        <p:txBody>
          <a:bodyPr/>
          <a:lstStyle/>
          <a:p>
            <a:r>
              <a:rPr lang="zh-CN" altLang="en-US" sz="2800" b="1">
                <a:solidFill>
                  <a:srgbClr val="000000"/>
                </a:solidFill>
                <a:latin typeface="宋体" pitchFamily="2" charset="-122"/>
              </a:rPr>
              <a:t>多数嵌入式系统对时间的要求较高，称之为</a:t>
            </a:r>
            <a:r>
              <a:rPr lang="zh-CN" altLang="en-US" sz="2800" b="1">
                <a:solidFill>
                  <a:srgbClr val="FF0000"/>
                </a:solidFill>
                <a:latin typeface="宋体" pitchFamily="2" charset="-122"/>
              </a:rPr>
              <a:t>实时系统</a:t>
            </a:r>
            <a:r>
              <a:rPr lang="zh-CN" altLang="en-US" sz="2800" b="1">
                <a:solidFill>
                  <a:srgbClr val="000000"/>
                </a:solidFill>
                <a:latin typeface="宋体" pitchFamily="2" charset="-122"/>
              </a:rPr>
              <a:t>。</a:t>
            </a:r>
          </a:p>
          <a:p>
            <a:r>
              <a:rPr lang="zh-CN" altLang="en-US" sz="2800" b="1">
                <a:solidFill>
                  <a:srgbClr val="000000"/>
                </a:solidFill>
                <a:latin typeface="宋体" pitchFamily="2" charset="-122"/>
              </a:rPr>
              <a:t>有两种类型的实时系统：</a:t>
            </a:r>
            <a:r>
              <a:rPr lang="zh-CN" altLang="en-US" sz="2800" b="1">
                <a:solidFill>
                  <a:srgbClr val="FF0000"/>
                </a:solidFill>
                <a:latin typeface="宋体" pitchFamily="2" charset="-122"/>
              </a:rPr>
              <a:t>硬实时系统</a:t>
            </a:r>
            <a:r>
              <a:rPr lang="zh-CN" altLang="en-US" sz="2800" b="1">
                <a:solidFill>
                  <a:srgbClr val="000000"/>
                </a:solidFill>
                <a:latin typeface="宋体" pitchFamily="2" charset="-122"/>
              </a:rPr>
              <a:t>和</a:t>
            </a:r>
            <a:r>
              <a:rPr lang="zh-CN" altLang="en-US" sz="2800" b="1">
                <a:solidFill>
                  <a:srgbClr val="FF0000"/>
                </a:solidFill>
                <a:latin typeface="宋体" pitchFamily="2" charset="-122"/>
              </a:rPr>
              <a:t>软实时系统</a:t>
            </a:r>
            <a:r>
              <a:rPr lang="zh-CN" altLang="en-US" sz="2800" b="1">
                <a:solidFill>
                  <a:srgbClr val="000000"/>
                </a:solidFill>
                <a:latin typeface="宋体" pitchFamily="2" charset="-122"/>
              </a:rPr>
              <a:t>。</a:t>
            </a:r>
          </a:p>
          <a:p>
            <a:r>
              <a:rPr lang="zh-CN" altLang="en-US" sz="2800" b="1">
                <a:solidFill>
                  <a:srgbClr val="FF0000"/>
                </a:solidFill>
                <a:latin typeface="宋体" pitchFamily="2" charset="-122"/>
              </a:rPr>
              <a:t>软实时系统</a:t>
            </a:r>
            <a:r>
              <a:rPr lang="zh-CN" altLang="en-US" sz="2800" b="1">
                <a:solidFill>
                  <a:srgbClr val="000000"/>
                </a:solidFill>
                <a:latin typeface="宋体" pitchFamily="2" charset="-122"/>
              </a:rPr>
              <a:t>并不要求限定某一任务必须在一定的时间内完成，只要求各任务运行得越快越好；</a:t>
            </a:r>
            <a:endParaRPr lang="zh-CN" altLang="en-US" sz="2800" b="1">
              <a:solidFill>
                <a:srgbClr val="000000"/>
              </a:solidFill>
              <a:latin typeface="Arial Unicode MS" pitchFamily="34" charset="-122"/>
              <a:cs typeface="Times New Roman" pitchFamily="18" charset="0"/>
            </a:endParaRPr>
          </a:p>
          <a:p>
            <a:r>
              <a:rPr lang="zh-CN" altLang="en-US" sz="2800" b="1">
                <a:solidFill>
                  <a:srgbClr val="FF0000"/>
                </a:solidFill>
                <a:latin typeface="宋体" pitchFamily="2" charset="-122"/>
                <a:cs typeface="Times New Roman" pitchFamily="18" charset="0"/>
              </a:rPr>
              <a:t>硬实时系统</a:t>
            </a:r>
            <a:r>
              <a:rPr lang="zh-CN" altLang="en-US" sz="2800" b="1">
                <a:solidFill>
                  <a:srgbClr val="000000"/>
                </a:solidFill>
                <a:latin typeface="宋体" pitchFamily="2" charset="-122"/>
                <a:cs typeface="Times New Roman" pitchFamily="18" charset="0"/>
              </a:rPr>
              <a:t>对系统响应时间有严格要求，一旦系统响应时间不能满足，就可能会引起系统崩溃或致命的错误，一般在工业控制中应用较多。</a:t>
            </a:r>
            <a:endParaRPr lang="zh-CN" altLang="en-US"/>
          </a:p>
        </p:txBody>
      </p:sp>
      <p:sp>
        <p:nvSpPr>
          <p:cNvPr id="131075" name="Rectangle 3"/>
          <p:cNvSpPr>
            <a:spLocks noGrp="1" noChangeArrowheads="1"/>
          </p:cNvSpPr>
          <p:nvPr>
            <p:ph type="title"/>
          </p:nvPr>
        </p:nvSpPr>
        <p:spPr/>
        <p:txBody>
          <a:bodyPr/>
          <a:lstStyle/>
          <a:p>
            <a:r>
              <a:rPr lang="zh-CN" altLang="en-US" sz="2400" b="1">
                <a:solidFill>
                  <a:srgbClr val="FF0000"/>
                </a:solidFill>
                <a:latin typeface="宋体" pitchFamily="2" charset="-122"/>
                <a:cs typeface="Times New Roman" pitchFamily="18" charset="0"/>
              </a:rPr>
              <a:t>嵌入式实时操作系统特点</a:t>
            </a:r>
            <a:r>
              <a:rPr lang="zh-CN" altLang="en-US" sz="3200" b="1">
                <a:solidFill>
                  <a:schemeClr val="accent2"/>
                </a:solidFill>
                <a:latin typeface="宋体" pitchFamily="2" charset="-122"/>
              </a:rPr>
              <a:t> </a:t>
            </a:r>
            <a:r>
              <a:rPr lang="en-US" altLang="zh-CN" sz="2800" b="1">
                <a:solidFill>
                  <a:schemeClr val="accent2"/>
                </a:solidFill>
                <a:latin typeface="宋体" pitchFamily="2" charset="-122"/>
              </a:rPr>
              <a:t>3</a:t>
            </a:r>
            <a:r>
              <a:rPr lang="zh-CN" altLang="en-US" sz="2800" b="1">
                <a:solidFill>
                  <a:schemeClr val="accent2"/>
                </a:solidFill>
                <a:latin typeface="宋体" pitchFamily="2" charset="-122"/>
              </a:rPr>
              <a:t>．硬实时和软实时</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p:txBody>
          <a:bodyPr/>
          <a:lstStyle/>
          <a:p>
            <a:r>
              <a:rPr lang="zh-CN" altLang="en-US" b="1">
                <a:solidFill>
                  <a:srgbClr val="FF0000"/>
                </a:solidFill>
              </a:rPr>
              <a:t>网络资源</a:t>
            </a:r>
          </a:p>
        </p:txBody>
      </p:sp>
      <p:sp>
        <p:nvSpPr>
          <p:cNvPr id="356358" name="Rectangle 6"/>
          <p:cNvSpPr>
            <a:spLocks noGrp="1" noChangeArrowheads="1"/>
          </p:cNvSpPr>
          <p:nvPr>
            <p:ph type="body" sz="half" idx="1"/>
          </p:nvPr>
        </p:nvSpPr>
        <p:spPr>
          <a:xfrm>
            <a:off x="1763713" y="1341438"/>
            <a:ext cx="7056437" cy="4751387"/>
          </a:xfrm>
        </p:spPr>
        <p:txBody>
          <a:bodyPr/>
          <a:lstStyle/>
          <a:p>
            <a:r>
              <a:rPr lang="zh-CN" altLang="en-US" sz="2400" b="1"/>
              <a:t>嵌入式资讯网，</a:t>
            </a:r>
            <a:r>
              <a:rPr lang="zh-CN" altLang="zh-CN" sz="2400" b="1"/>
              <a:t>http://www.myembed.com/</a:t>
            </a:r>
            <a:endParaRPr lang="en-US" altLang="zh-CN" sz="2400" b="1"/>
          </a:p>
          <a:p>
            <a:r>
              <a:rPr lang="zh-CN" altLang="en-US" sz="2400" b="1"/>
              <a:t>嵌入式</a:t>
            </a:r>
            <a:r>
              <a:rPr lang="en-US" altLang="zh-CN" sz="2400" b="1"/>
              <a:t>365</a:t>
            </a:r>
            <a:r>
              <a:rPr lang="zh-CN" altLang="en-US" sz="2400" b="1"/>
              <a:t>网，</a:t>
            </a:r>
            <a:r>
              <a:rPr lang="zh-CN" altLang="zh-CN" sz="2400" b="1"/>
              <a:t>http://www.emb365.com/</a:t>
            </a:r>
            <a:endParaRPr lang="en-US" altLang="zh-CN" sz="2400" b="1"/>
          </a:p>
          <a:p>
            <a:r>
              <a:rPr lang="zh-CN" altLang="en-US" sz="2400" b="1"/>
              <a:t>嵌入式联盟， </a:t>
            </a:r>
            <a:r>
              <a:rPr lang="en-US" altLang="zh-CN" sz="2400" b="1"/>
              <a:t>http://www.51emb.com/main.asp</a:t>
            </a:r>
          </a:p>
          <a:p>
            <a:r>
              <a:rPr lang="zh-CN" altLang="en-US" sz="2400" b="1"/>
              <a:t>嵌入式开发论坛，</a:t>
            </a:r>
            <a:r>
              <a:rPr lang="en-US" altLang="zh-CN" sz="2400" b="1"/>
              <a:t>http://cevx.com/bbs/</a:t>
            </a:r>
          </a:p>
          <a:p>
            <a:r>
              <a:rPr lang="en-US" altLang="zh-CN" sz="2400" b="1"/>
              <a:t>21IC</a:t>
            </a:r>
            <a:r>
              <a:rPr lang="zh-CN" altLang="en-US" sz="2400" b="1"/>
              <a:t>中国电子网，</a:t>
            </a:r>
            <a:r>
              <a:rPr lang="en-US" altLang="zh-CN" sz="2400" b="1"/>
              <a:t>http://www.21ic.com/</a:t>
            </a:r>
          </a:p>
          <a:p>
            <a:r>
              <a:rPr lang="zh-CN" altLang="en-US" sz="2400" b="1"/>
              <a:t>深圳市英蓓特信息技术有限公司 嵌入式开发网，</a:t>
            </a:r>
            <a:r>
              <a:rPr lang="en-US" altLang="zh-CN" sz="2400" b="1"/>
              <a:t>http://www.embed.com.cn/</a:t>
            </a:r>
          </a:p>
          <a:p>
            <a:r>
              <a:rPr lang="zh-CN" altLang="en-US" sz="2400" b="1"/>
              <a:t>嵌入式世界网，</a:t>
            </a:r>
            <a:r>
              <a:rPr lang="en-US" altLang="zh-CN" sz="2400" b="1"/>
              <a:t>http://www.embedworld.com/ </a:t>
            </a:r>
          </a:p>
          <a:p>
            <a:r>
              <a:rPr lang="zh-CN" altLang="en-US" sz="2400" b="1"/>
              <a:t>嵌入式控制技术研究室 ，</a:t>
            </a:r>
            <a:r>
              <a:rPr lang="en-US" altLang="zh-CN" sz="2400" b="1"/>
              <a:t>http://www.21control.com/Index.html</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body" idx="1"/>
          </p:nvPr>
        </p:nvSpPr>
        <p:spPr>
          <a:xfrm>
            <a:off x="1524000" y="1371600"/>
            <a:ext cx="7391400" cy="4953000"/>
          </a:xfrm>
        </p:spPr>
        <p:txBody>
          <a:bodyPr/>
          <a:lstStyle/>
          <a:p>
            <a:pPr>
              <a:lnSpc>
                <a:spcPct val="90000"/>
              </a:lnSpc>
            </a:pPr>
            <a:r>
              <a:rPr lang="zh-CN" altLang="en-US" sz="2800" b="1">
                <a:solidFill>
                  <a:srgbClr val="000000"/>
                </a:solidFill>
                <a:latin typeface="宋体" pitchFamily="2" charset="-122"/>
              </a:rPr>
              <a:t>一些桌面操作系统使用了虚拟存储器的概念。采用段式管理、页式管理、或段页式管理。</a:t>
            </a:r>
          </a:p>
          <a:p>
            <a:pPr>
              <a:lnSpc>
                <a:spcPct val="90000"/>
              </a:lnSpc>
            </a:pPr>
            <a:r>
              <a:rPr lang="zh-CN" altLang="en-US" sz="2800" b="1">
                <a:solidFill>
                  <a:srgbClr val="000000"/>
                </a:solidFill>
                <a:latin typeface="宋体" pitchFamily="2" charset="-122"/>
              </a:rPr>
              <a:t>但是，大多数</a:t>
            </a:r>
            <a:r>
              <a:rPr lang="zh-CN" altLang="en-US" sz="2800" b="1">
                <a:solidFill>
                  <a:srgbClr val="FF0000"/>
                </a:solidFill>
                <a:latin typeface="宋体" pitchFamily="2" charset="-122"/>
              </a:rPr>
              <a:t>嵌入式系统不使用虚存技术</a:t>
            </a:r>
            <a:r>
              <a:rPr lang="zh-CN" altLang="en-US" sz="2800" b="1">
                <a:solidFill>
                  <a:srgbClr val="000000"/>
                </a:solidFill>
                <a:latin typeface="宋体" pitchFamily="2" charset="-122"/>
              </a:rPr>
              <a:t>，对内存的访问是直接的，使用物理地址；而且，大多数嵌入式操作系统对内存空间没有保护，各个进程共享同一个运行空间。一个进程在执行前，系统必须为它分配足够的连续地址空间，然后全部载入主存储器。</a:t>
            </a:r>
          </a:p>
          <a:p>
            <a:pPr>
              <a:lnSpc>
                <a:spcPct val="90000"/>
              </a:lnSpc>
            </a:pPr>
            <a:r>
              <a:rPr lang="zh-CN" altLang="en-US" sz="2800" b="1">
                <a:solidFill>
                  <a:srgbClr val="000000"/>
                </a:solidFill>
                <a:latin typeface="宋体" pitchFamily="2" charset="-122"/>
              </a:rPr>
              <a:t>由此可见，嵌入式系统的开发人员必须参与系统的内存管理，</a:t>
            </a:r>
            <a:r>
              <a:rPr lang="zh-CN" altLang="en-US" sz="2800" b="1">
                <a:solidFill>
                  <a:srgbClr val="FF0000"/>
                </a:solidFill>
                <a:latin typeface="宋体" pitchFamily="2" charset="-122"/>
              </a:rPr>
              <a:t>对软件中的一些内存操作必须格外小心</a:t>
            </a:r>
            <a:r>
              <a:rPr lang="zh-CN" altLang="en-US" sz="2800" b="1">
                <a:solidFill>
                  <a:srgbClr val="000000"/>
                </a:solidFill>
                <a:latin typeface="宋体" pitchFamily="2" charset="-122"/>
              </a:rPr>
              <a:t>。</a:t>
            </a:r>
          </a:p>
        </p:txBody>
      </p:sp>
      <p:sp>
        <p:nvSpPr>
          <p:cNvPr id="132099" name="Rectangle 3"/>
          <p:cNvSpPr>
            <a:spLocks noGrp="1" noChangeArrowheads="1"/>
          </p:cNvSpPr>
          <p:nvPr>
            <p:ph type="title"/>
          </p:nvPr>
        </p:nvSpPr>
        <p:spPr/>
        <p:txBody>
          <a:bodyPr/>
          <a:lstStyle/>
          <a:p>
            <a:r>
              <a:rPr lang="zh-CN" altLang="en-US" sz="2400" b="1">
                <a:solidFill>
                  <a:srgbClr val="FF0000"/>
                </a:solidFill>
                <a:latin typeface="宋体" pitchFamily="2" charset="-122"/>
                <a:cs typeface="Times New Roman" pitchFamily="18" charset="0"/>
              </a:rPr>
              <a:t>嵌入式实时操作系统特点</a:t>
            </a:r>
            <a:r>
              <a:rPr lang="zh-CN" altLang="en-US" sz="3200" b="1">
                <a:solidFill>
                  <a:schemeClr val="accent2"/>
                </a:solidFill>
                <a:latin typeface="宋体" pitchFamily="2" charset="-122"/>
              </a:rPr>
              <a:t> </a:t>
            </a:r>
            <a:r>
              <a:rPr lang="en-US" altLang="zh-CN" sz="3200" b="1">
                <a:solidFill>
                  <a:schemeClr val="accent2"/>
                </a:solidFill>
                <a:latin typeface="宋体" pitchFamily="2" charset="-122"/>
              </a:rPr>
              <a:t>4</a:t>
            </a:r>
            <a:r>
              <a:rPr lang="zh-CN" altLang="en-US" sz="3200" b="1">
                <a:solidFill>
                  <a:schemeClr val="accent2"/>
                </a:solidFill>
                <a:latin typeface="宋体" pitchFamily="2" charset="-122"/>
              </a:rPr>
              <a:t>．内存管理</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body" idx="1"/>
          </p:nvPr>
        </p:nvSpPr>
        <p:spPr/>
        <p:txBody>
          <a:bodyPr/>
          <a:lstStyle/>
          <a:p>
            <a:r>
              <a:rPr lang="zh-CN" altLang="en-US" sz="2800" b="1">
                <a:solidFill>
                  <a:srgbClr val="000000"/>
                </a:solidFill>
                <a:latin typeface="宋体" pitchFamily="2" charset="-122"/>
              </a:rPr>
              <a:t>嵌入式操作系统内核可以在</a:t>
            </a:r>
            <a:r>
              <a:rPr lang="en-US" altLang="zh-CN" sz="2800" b="1">
                <a:solidFill>
                  <a:srgbClr val="000000"/>
                </a:solidFill>
                <a:latin typeface="宋体" pitchFamily="2" charset="-122"/>
              </a:rPr>
              <a:t>Flash</a:t>
            </a:r>
            <a:r>
              <a:rPr lang="zh-CN" altLang="en-US" sz="2800" b="1">
                <a:solidFill>
                  <a:srgbClr val="000000"/>
                </a:solidFill>
                <a:latin typeface="宋体" pitchFamily="2" charset="-122"/>
              </a:rPr>
              <a:t>上直接运行，也可以加载到内存中运行。</a:t>
            </a:r>
          </a:p>
          <a:p>
            <a:r>
              <a:rPr lang="en-US" altLang="zh-CN" sz="2800" b="1">
                <a:solidFill>
                  <a:schemeClr val="accent2"/>
                </a:solidFill>
                <a:latin typeface="宋体" pitchFamily="2" charset="-122"/>
              </a:rPr>
              <a:t>Flash</a:t>
            </a:r>
            <a:r>
              <a:rPr lang="zh-CN" altLang="en-US" sz="2800" b="1">
                <a:solidFill>
                  <a:schemeClr val="accent2"/>
                </a:solidFill>
                <a:latin typeface="宋体" pitchFamily="2" charset="-122"/>
              </a:rPr>
              <a:t>的运行方式</a:t>
            </a:r>
            <a:r>
              <a:rPr lang="zh-CN" altLang="en-US" sz="2800" b="1">
                <a:solidFill>
                  <a:srgbClr val="000000"/>
                </a:solidFill>
                <a:latin typeface="宋体" pitchFamily="2" charset="-122"/>
              </a:rPr>
              <a:t>，是把内核的可执行映像烧写到</a:t>
            </a:r>
            <a:r>
              <a:rPr lang="en-US" altLang="zh-CN" sz="2800" b="1">
                <a:solidFill>
                  <a:srgbClr val="000000"/>
                </a:solidFill>
                <a:latin typeface="宋体" pitchFamily="2" charset="-122"/>
              </a:rPr>
              <a:t>Flash</a:t>
            </a:r>
            <a:r>
              <a:rPr lang="zh-CN" altLang="en-US" sz="2800" b="1">
                <a:solidFill>
                  <a:srgbClr val="000000"/>
                </a:solidFill>
                <a:latin typeface="宋体" pitchFamily="2" charset="-122"/>
              </a:rPr>
              <a:t>上，系统启动时从</a:t>
            </a:r>
            <a:r>
              <a:rPr lang="en-US" altLang="zh-CN" sz="2800" b="1">
                <a:solidFill>
                  <a:srgbClr val="000000"/>
                </a:solidFill>
                <a:latin typeface="宋体" pitchFamily="2" charset="-122"/>
              </a:rPr>
              <a:t>Flash</a:t>
            </a:r>
            <a:r>
              <a:rPr lang="zh-CN" altLang="en-US" sz="2800" b="1">
                <a:solidFill>
                  <a:srgbClr val="000000"/>
                </a:solidFill>
                <a:latin typeface="宋体" pitchFamily="2" charset="-122"/>
              </a:rPr>
              <a:t>的某个地址开始执行。这种方法实际上是很多嵌入式系统所采用的方法。</a:t>
            </a:r>
          </a:p>
          <a:p>
            <a:r>
              <a:rPr lang="zh-CN" altLang="en-US" sz="2800" b="1">
                <a:solidFill>
                  <a:schemeClr val="accent2"/>
                </a:solidFill>
                <a:latin typeface="宋体" pitchFamily="2" charset="-122"/>
              </a:rPr>
              <a:t>内核加载方式</a:t>
            </a:r>
            <a:r>
              <a:rPr lang="zh-CN" altLang="en-US" sz="2800" b="1">
                <a:solidFill>
                  <a:srgbClr val="000000"/>
                </a:solidFill>
                <a:latin typeface="宋体" pitchFamily="2" charset="-122"/>
              </a:rPr>
              <a:t>是把内核的压缩文件存放在</a:t>
            </a:r>
            <a:r>
              <a:rPr lang="en-US" altLang="zh-CN" sz="2800" b="1">
                <a:solidFill>
                  <a:srgbClr val="000000"/>
                </a:solidFill>
                <a:latin typeface="宋体" pitchFamily="2" charset="-122"/>
              </a:rPr>
              <a:t>Flash</a:t>
            </a:r>
            <a:r>
              <a:rPr lang="zh-CN" altLang="en-US" sz="2800" b="1">
                <a:solidFill>
                  <a:srgbClr val="000000"/>
                </a:solidFill>
                <a:latin typeface="宋体" pitchFamily="2" charset="-122"/>
              </a:rPr>
              <a:t>上，系统启动时读取压缩文件在内存里解压，然后开始执行。这种方式相对复杂一些，但是运行速度可能更快，因为</a:t>
            </a:r>
            <a:r>
              <a:rPr lang="en-US" altLang="zh-CN" sz="2800" b="1">
                <a:solidFill>
                  <a:srgbClr val="000000"/>
                </a:solidFill>
                <a:latin typeface="宋体" pitchFamily="2" charset="-122"/>
              </a:rPr>
              <a:t>RAM</a:t>
            </a:r>
            <a:r>
              <a:rPr lang="zh-CN" altLang="en-US" sz="2800" b="1">
                <a:solidFill>
                  <a:srgbClr val="000000"/>
                </a:solidFill>
                <a:latin typeface="宋体" pitchFamily="2" charset="-122"/>
              </a:rPr>
              <a:t>的存取速率要比</a:t>
            </a:r>
            <a:r>
              <a:rPr lang="en-US" altLang="zh-CN" sz="2800" b="1">
                <a:solidFill>
                  <a:srgbClr val="000000"/>
                </a:solidFill>
                <a:latin typeface="宋体" pitchFamily="2" charset="-122"/>
              </a:rPr>
              <a:t>Flash</a:t>
            </a:r>
            <a:r>
              <a:rPr lang="zh-CN" altLang="en-US" sz="2800" b="1">
                <a:solidFill>
                  <a:srgbClr val="000000"/>
                </a:solidFill>
                <a:latin typeface="宋体" pitchFamily="2" charset="-122"/>
              </a:rPr>
              <a:t>高。</a:t>
            </a:r>
            <a:endParaRPr lang="zh-CN" altLang="en-US" sz="2800" b="1">
              <a:solidFill>
                <a:srgbClr val="000000"/>
              </a:solidFill>
              <a:latin typeface="Arial Unicode MS" pitchFamily="34" charset="-122"/>
              <a:cs typeface="Times New Roman" pitchFamily="18" charset="0"/>
            </a:endParaRPr>
          </a:p>
        </p:txBody>
      </p:sp>
      <p:sp>
        <p:nvSpPr>
          <p:cNvPr id="133123" name="Rectangle 3"/>
          <p:cNvSpPr>
            <a:spLocks noGrp="1" noChangeArrowheads="1"/>
          </p:cNvSpPr>
          <p:nvPr>
            <p:ph type="title"/>
          </p:nvPr>
        </p:nvSpPr>
        <p:spPr/>
        <p:txBody>
          <a:bodyPr/>
          <a:lstStyle/>
          <a:p>
            <a:r>
              <a:rPr lang="zh-CN" altLang="en-US" sz="2400" b="1">
                <a:solidFill>
                  <a:srgbClr val="FF0000"/>
                </a:solidFill>
                <a:latin typeface="宋体" pitchFamily="2" charset="-122"/>
                <a:cs typeface="Times New Roman" pitchFamily="18" charset="0"/>
              </a:rPr>
              <a:t>嵌入式实时操作系统特点</a:t>
            </a:r>
            <a:r>
              <a:rPr lang="zh-CN" altLang="en-US" sz="3200" b="1">
                <a:solidFill>
                  <a:schemeClr val="accent2"/>
                </a:solidFill>
                <a:latin typeface="宋体" pitchFamily="2" charset="-122"/>
              </a:rPr>
              <a:t> </a:t>
            </a:r>
            <a:r>
              <a:rPr lang="en-US" altLang="zh-CN" sz="2800" b="1">
                <a:solidFill>
                  <a:schemeClr val="accent2"/>
                </a:solidFill>
                <a:latin typeface="宋体" pitchFamily="2" charset="-122"/>
              </a:rPr>
              <a:t>5</a:t>
            </a:r>
            <a:r>
              <a:rPr lang="zh-CN" altLang="en-US" sz="2800" b="1">
                <a:solidFill>
                  <a:schemeClr val="accent2"/>
                </a:solidFill>
                <a:latin typeface="宋体" pitchFamily="2" charset="-122"/>
              </a:rPr>
              <a:t>．内核加载方式</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p:txBody>
          <a:bodyPr/>
          <a:lstStyle/>
          <a:p>
            <a:r>
              <a:rPr lang="zh-CN" altLang="en-US" b="1">
                <a:solidFill>
                  <a:srgbClr val="FF0000"/>
                </a:solidFill>
                <a:latin typeface="宋体" pitchFamily="2" charset="-122"/>
                <a:cs typeface="Times New Roman" pitchFamily="18" charset="0"/>
              </a:rPr>
              <a:t>常见的实时操作系统</a:t>
            </a:r>
            <a:r>
              <a:rPr lang="zh-CN" altLang="en-US" sz="2400" b="1">
                <a:solidFill>
                  <a:srgbClr val="FF0000"/>
                </a:solidFill>
                <a:latin typeface="宋体" pitchFamily="2" charset="-122"/>
                <a:cs typeface="Times New Roman" pitchFamily="18" charset="0"/>
              </a:rPr>
              <a:t> </a:t>
            </a:r>
            <a:endParaRPr lang="zh-CN" altLang="en-US" sz="2800" b="1">
              <a:solidFill>
                <a:schemeClr val="accent2"/>
              </a:solidFill>
              <a:latin typeface="宋体" pitchFamily="2" charset="-122"/>
            </a:endParaRPr>
          </a:p>
        </p:txBody>
      </p:sp>
      <p:sp>
        <p:nvSpPr>
          <p:cNvPr id="229379" name="Rectangle 3"/>
          <p:cNvSpPr>
            <a:spLocks noGrp="1" noChangeArrowheads="1"/>
          </p:cNvSpPr>
          <p:nvPr>
            <p:ph type="body" idx="1"/>
          </p:nvPr>
        </p:nvSpPr>
        <p:spPr>
          <a:xfrm>
            <a:off x="1676400" y="1295400"/>
            <a:ext cx="7010400" cy="5029200"/>
          </a:xfrm>
        </p:spPr>
        <p:txBody>
          <a:bodyPr/>
          <a:lstStyle/>
          <a:p>
            <a:pPr>
              <a:buFontTx/>
              <a:buNone/>
            </a:pPr>
            <a:r>
              <a:rPr lang="zh-CN" altLang="en-US" sz="2000" b="1">
                <a:solidFill>
                  <a:srgbClr val="3333FF"/>
                </a:solidFill>
                <a:latin typeface="宋体" pitchFamily="2" charset="-122"/>
              </a:rPr>
              <a:t>国内</a:t>
            </a:r>
            <a:r>
              <a:rPr lang="en-US" altLang="zh-CN" sz="2000" b="1">
                <a:solidFill>
                  <a:srgbClr val="3333FF"/>
                </a:solidFill>
                <a:latin typeface="宋体" pitchFamily="2" charset="-122"/>
              </a:rPr>
              <a:t>RTOS</a:t>
            </a:r>
            <a:r>
              <a:rPr lang="zh-CN" altLang="en-US" sz="2000" b="1">
                <a:solidFill>
                  <a:srgbClr val="3333FF"/>
                </a:solidFill>
                <a:latin typeface="宋体" pitchFamily="2" charset="-122"/>
              </a:rPr>
              <a:t>：</a:t>
            </a:r>
            <a:endParaRPr lang="zh-CN" altLang="en-US" sz="2000" b="1">
              <a:solidFill>
                <a:srgbClr val="3333FF"/>
              </a:solidFill>
              <a:latin typeface="Arial Unicode MS" pitchFamily="34" charset="-122"/>
              <a:cs typeface="Times New Roman" pitchFamily="18" charset="0"/>
            </a:endParaRPr>
          </a:p>
          <a:p>
            <a:r>
              <a:rPr lang="zh-CN" altLang="en-US" sz="2000" b="1">
                <a:solidFill>
                  <a:srgbClr val="000000"/>
                </a:solidFill>
                <a:latin typeface="宋体" pitchFamily="2" charset="-122"/>
              </a:rPr>
              <a:t>女娲</a:t>
            </a:r>
            <a:r>
              <a:rPr lang="en-US" altLang="zh-CN" sz="2000" b="1">
                <a:solidFill>
                  <a:srgbClr val="000000"/>
                </a:solidFill>
                <a:latin typeface="宋体" pitchFamily="2" charset="-122"/>
              </a:rPr>
              <a:t>Hopen</a:t>
            </a:r>
            <a:endParaRPr lang="en-US" altLang="zh-CN" sz="2000" b="1">
              <a:solidFill>
                <a:srgbClr val="000000"/>
              </a:solidFill>
              <a:latin typeface="Arial Unicode MS" pitchFamily="34" charset="-122"/>
              <a:cs typeface="Times New Roman" pitchFamily="18" charset="0"/>
            </a:endParaRPr>
          </a:p>
          <a:p>
            <a:r>
              <a:rPr lang="zh-CN" altLang="en-US" sz="2000" b="1">
                <a:solidFill>
                  <a:srgbClr val="000000"/>
                </a:solidFill>
                <a:latin typeface="宋体" pitchFamily="2" charset="-122"/>
              </a:rPr>
              <a:t>桑夏</a:t>
            </a:r>
            <a:r>
              <a:rPr lang="en-US" altLang="zh-CN" sz="2000" b="1">
                <a:solidFill>
                  <a:srgbClr val="000000"/>
                </a:solidFill>
                <a:latin typeface="宋体" pitchFamily="2" charset="-122"/>
              </a:rPr>
              <a:t>2000</a:t>
            </a:r>
            <a:endParaRPr lang="en-US" altLang="zh-CN" sz="2000" b="1">
              <a:solidFill>
                <a:srgbClr val="000000"/>
              </a:solidFill>
              <a:latin typeface="Arial Unicode MS" pitchFamily="34" charset="-122"/>
              <a:cs typeface="Times New Roman" pitchFamily="18" charset="0"/>
            </a:endParaRPr>
          </a:p>
          <a:p>
            <a:r>
              <a:rPr lang="en-US" altLang="zh-CN" sz="2000" b="1">
                <a:solidFill>
                  <a:srgbClr val="000000"/>
                </a:solidFill>
                <a:latin typeface="宋体" pitchFamily="2" charset="-122"/>
              </a:rPr>
              <a:t>Delta OS</a:t>
            </a:r>
            <a:endParaRPr lang="en-US" altLang="zh-CN" sz="2000" b="1">
              <a:solidFill>
                <a:srgbClr val="000000"/>
              </a:solidFill>
              <a:latin typeface="Arial Unicode MS" pitchFamily="34" charset="-122"/>
              <a:cs typeface="Times New Roman" pitchFamily="18" charset="0"/>
            </a:endParaRPr>
          </a:p>
          <a:p>
            <a:r>
              <a:rPr lang="zh-CN" altLang="en-US" sz="2000" b="1">
                <a:solidFill>
                  <a:srgbClr val="000000"/>
                </a:solidFill>
                <a:latin typeface="宋体" pitchFamily="2" charset="-122"/>
              </a:rPr>
              <a:t>中软</a:t>
            </a:r>
            <a:r>
              <a:rPr lang="en-US" altLang="zh-CN" sz="2000" b="1">
                <a:solidFill>
                  <a:srgbClr val="000000"/>
                </a:solidFill>
                <a:latin typeface="宋体" pitchFamily="2" charset="-122"/>
              </a:rPr>
              <a:t>Linux2.0</a:t>
            </a:r>
            <a:endParaRPr lang="en-US" altLang="zh-CN" sz="2000" b="1">
              <a:solidFill>
                <a:srgbClr val="000000"/>
              </a:solidFill>
              <a:latin typeface="Arial Unicode MS" pitchFamily="34" charset="-122"/>
              <a:cs typeface="Times New Roman" pitchFamily="18" charset="0"/>
            </a:endParaRPr>
          </a:p>
          <a:p>
            <a:r>
              <a:rPr lang="en-US" altLang="zh-CN" sz="2000" b="1">
                <a:solidFill>
                  <a:srgbClr val="000000"/>
                </a:solidFill>
                <a:latin typeface="宋体" pitchFamily="2" charset="-122"/>
              </a:rPr>
              <a:t>Linux HardHat</a:t>
            </a:r>
            <a:endParaRPr lang="en-US" altLang="zh-CN" sz="2000" b="1">
              <a:solidFill>
                <a:srgbClr val="000000"/>
              </a:solidFill>
              <a:latin typeface="Arial Unicode MS" pitchFamily="34" charset="-122"/>
              <a:cs typeface="Times New Roman" pitchFamily="18" charset="0"/>
            </a:endParaRPr>
          </a:p>
          <a:p>
            <a:r>
              <a:rPr lang="en-US" altLang="zh-CN" sz="2000" b="1">
                <a:solidFill>
                  <a:srgbClr val="000000"/>
                </a:solidFill>
                <a:latin typeface="宋体" pitchFamily="2" charset="-122"/>
              </a:rPr>
              <a:t>Linux (Monta Vista)</a:t>
            </a:r>
            <a:endParaRPr lang="en-US" altLang="zh-CN" sz="2000" b="1">
              <a:solidFill>
                <a:srgbClr val="000000"/>
              </a:solidFill>
              <a:latin typeface="Arial Unicode MS" pitchFamily="34" charset="-122"/>
              <a:cs typeface="Times New Roman" pitchFamily="18" charset="0"/>
            </a:endParaRPr>
          </a:p>
          <a:p>
            <a:r>
              <a:rPr lang="en-US" altLang="zh-CN" sz="2000" b="1">
                <a:solidFill>
                  <a:srgbClr val="000000"/>
                </a:solidFill>
                <a:latin typeface="宋体" pitchFamily="2" charset="-122"/>
              </a:rPr>
              <a:t>Red Flag Linux</a:t>
            </a:r>
            <a:r>
              <a:rPr lang="zh-CN" altLang="en-US" sz="2000" b="1">
                <a:solidFill>
                  <a:srgbClr val="000000"/>
                </a:solidFill>
                <a:latin typeface="宋体" pitchFamily="2" charset="-122"/>
              </a:rPr>
              <a:t>（红旗</a:t>
            </a:r>
            <a:r>
              <a:rPr lang="en-US" altLang="zh-CN" sz="2000" b="1">
                <a:solidFill>
                  <a:srgbClr val="000000"/>
                </a:solidFill>
                <a:latin typeface="宋体" pitchFamily="2" charset="-122"/>
              </a:rPr>
              <a:t>Linux</a:t>
            </a:r>
            <a:r>
              <a:rPr lang="zh-CN" altLang="en-US" sz="2000" b="1">
                <a:solidFill>
                  <a:srgbClr val="000000"/>
                </a:solidFill>
                <a:latin typeface="宋体" pitchFamily="2" charset="-122"/>
              </a:rPr>
              <a:t>）</a:t>
            </a:r>
            <a:endParaRPr lang="zh-CN" altLang="en-US" sz="2000" b="1">
              <a:solidFill>
                <a:srgbClr val="000000"/>
              </a:solidFill>
              <a:latin typeface="Arial Unicode MS" pitchFamily="34" charset="-122"/>
              <a:cs typeface="Times New Roman" pitchFamily="18" charset="0"/>
            </a:endParaRPr>
          </a:p>
          <a:p>
            <a:r>
              <a:rPr lang="en-US" altLang="zh-CN" sz="2000" b="1">
                <a:solidFill>
                  <a:srgbClr val="000000"/>
                </a:solidFill>
                <a:latin typeface="宋体" pitchFamily="2" charset="-122"/>
              </a:rPr>
              <a:t>HBOS</a:t>
            </a:r>
            <a:r>
              <a:rPr lang="zh-CN" altLang="en-US" sz="2000" b="1">
                <a:solidFill>
                  <a:srgbClr val="000000"/>
                </a:solidFill>
                <a:latin typeface="宋体" pitchFamily="2" charset="-122"/>
              </a:rPr>
              <a:t>（</a:t>
            </a:r>
            <a:r>
              <a:rPr lang="zh-CN" altLang="en-US" sz="2000" b="1">
                <a:solidFill>
                  <a:srgbClr val="000000"/>
                </a:solidFill>
                <a:latin typeface="Times New Roman"/>
              </a:rPr>
              <a:t>“</a:t>
            </a:r>
            <a:r>
              <a:rPr lang="zh-CN" altLang="en-US" sz="2000" b="1">
                <a:solidFill>
                  <a:srgbClr val="000000"/>
                </a:solidFill>
                <a:latin typeface="宋体" pitchFamily="2" charset="-122"/>
              </a:rPr>
              <a:t>天堂之鸟</a:t>
            </a:r>
            <a:r>
              <a:rPr lang="zh-CN" altLang="en-US" sz="2000" b="1">
                <a:solidFill>
                  <a:srgbClr val="000000"/>
                </a:solidFill>
                <a:latin typeface="Times New Roman"/>
              </a:rPr>
              <a:t>”</a:t>
            </a:r>
            <a:r>
              <a:rPr lang="zh-CN" altLang="en-US" sz="2000" b="1">
                <a:solidFill>
                  <a:srgbClr val="000000"/>
                </a:solidFill>
                <a:latin typeface="宋体" pitchFamily="2" charset="-122"/>
              </a:rPr>
              <a:t>）</a:t>
            </a:r>
            <a:endParaRPr lang="zh-CN" altLang="en-US" sz="2000" b="1">
              <a:solidFill>
                <a:srgbClr val="000000"/>
              </a:solidFill>
              <a:latin typeface="Arial Unicode MS" pitchFamily="34" charset="-122"/>
              <a:cs typeface="Times New Roman" pitchFamily="18" charset="0"/>
            </a:endParaRPr>
          </a:p>
          <a:p>
            <a:r>
              <a:rPr lang="en-US" altLang="zh-CN" sz="2000" b="1">
                <a:solidFill>
                  <a:srgbClr val="000000"/>
                </a:solidFill>
                <a:latin typeface="宋体" pitchFamily="2" charset="-122"/>
              </a:rPr>
              <a:t>Suse</a:t>
            </a:r>
            <a:endParaRPr lang="en-US" altLang="zh-CN" sz="2000" b="1">
              <a:solidFill>
                <a:srgbClr val="000000"/>
              </a:solidFill>
              <a:latin typeface="Arial Unicode MS" pitchFamily="34" charset="-122"/>
              <a:cs typeface="Times New Roman" pitchFamily="18" charset="0"/>
            </a:endParaRPr>
          </a:p>
          <a:p>
            <a:r>
              <a:rPr lang="en-US" altLang="zh-CN" sz="2000" b="1">
                <a:solidFill>
                  <a:srgbClr val="000000"/>
                </a:solidFill>
                <a:latin typeface="宋体" pitchFamily="2" charset="-122"/>
              </a:rPr>
              <a:t>Red Hat</a:t>
            </a:r>
            <a:endParaRPr lang="en-US" altLang="zh-CN" sz="2000" b="1">
              <a:solidFill>
                <a:srgbClr val="000000"/>
              </a:solidFill>
              <a:latin typeface="Arial Unicode MS" pitchFamily="34" charset="-122"/>
              <a:cs typeface="Times New Roman" pitchFamily="18" charset="0"/>
            </a:endParaRPr>
          </a:p>
          <a:p>
            <a:r>
              <a:rPr lang="en-US" altLang="zh-CN" sz="2000" b="1">
                <a:solidFill>
                  <a:srgbClr val="000000"/>
                </a:solidFill>
                <a:latin typeface="宋体" pitchFamily="2" charset="-122"/>
              </a:rPr>
              <a:t>Embedix</a:t>
            </a:r>
            <a:endParaRPr lang="en-US" altLang="zh-CN" sz="2000" b="1">
              <a:solidFill>
                <a:srgbClr val="000000"/>
              </a:solidFill>
              <a:latin typeface="Arial Unicode MS" pitchFamily="34" charset="-122"/>
              <a:cs typeface="Times New Roman" pitchFamily="18" charset="0"/>
            </a:endParaRPr>
          </a:p>
          <a:p>
            <a:pPr>
              <a:buFontTx/>
              <a:buNone/>
            </a:pPr>
            <a:r>
              <a:rPr lang="en-US" altLang="zh-CN" sz="2000" b="1">
                <a:solidFill>
                  <a:srgbClr val="000000"/>
                </a:solidFill>
                <a:latin typeface="宋体" pitchFamily="2" charset="-122"/>
              </a:rPr>
              <a:t>   </a:t>
            </a:r>
            <a:r>
              <a:rPr lang="en-US" altLang="zh-CN" sz="2000" b="1">
                <a:solidFill>
                  <a:srgbClr val="000000"/>
                </a:solidFill>
                <a:latin typeface="宋体" pitchFamily="2" charset="-122"/>
                <a:cs typeface="Arial" pitchFamily="34" charset="0"/>
              </a:rPr>
              <a:t>LynxOS (LynuxWorks)</a:t>
            </a:r>
            <a:r>
              <a:rPr lang="en-US" altLang="zh-CN" sz="2000" b="1">
                <a:solidFill>
                  <a:srgbClr val="000000"/>
                </a:solidFill>
                <a:latin typeface="宋体" pitchFamily="2" charset="-122"/>
              </a:rPr>
              <a:t> </a:t>
            </a:r>
          </a:p>
        </p:txBody>
      </p:sp>
      <p:pic>
        <p:nvPicPr>
          <p:cNvPr id="229380" name="Picture 4" descr="code"/>
          <p:cNvPicPr>
            <a:picLocks noChangeAspect="1" noChangeArrowheads="1"/>
          </p:cNvPicPr>
          <p:nvPr/>
        </p:nvPicPr>
        <p:blipFill>
          <a:blip r:embed="rId2"/>
          <a:srcRect/>
          <a:stretch>
            <a:fillRect/>
          </a:stretch>
        </p:blipFill>
        <p:spPr bwMode="auto">
          <a:xfrm>
            <a:off x="4859338" y="1557338"/>
            <a:ext cx="3703637" cy="2455862"/>
          </a:xfrm>
          <a:prstGeom prst="rect">
            <a:avLst/>
          </a:prstGeom>
          <a:noFill/>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p:txBody>
          <a:bodyPr/>
          <a:lstStyle/>
          <a:p>
            <a:r>
              <a:rPr lang="zh-CN" altLang="en-US" b="1">
                <a:solidFill>
                  <a:srgbClr val="FF0000"/>
                </a:solidFill>
                <a:latin typeface="宋体" pitchFamily="2" charset="-122"/>
                <a:cs typeface="Times New Roman" pitchFamily="18" charset="0"/>
              </a:rPr>
              <a:t>常见的实时操作系统</a:t>
            </a:r>
            <a:r>
              <a:rPr lang="zh-CN" altLang="en-US" sz="2400" b="1">
                <a:solidFill>
                  <a:srgbClr val="FF0000"/>
                </a:solidFill>
                <a:latin typeface="宋体" pitchFamily="2" charset="-122"/>
                <a:cs typeface="Times New Roman" pitchFamily="18" charset="0"/>
              </a:rPr>
              <a:t> </a:t>
            </a:r>
            <a:endParaRPr lang="zh-CN" altLang="en-US" sz="2800" b="1">
              <a:solidFill>
                <a:schemeClr val="accent2"/>
              </a:solidFill>
              <a:latin typeface="宋体" pitchFamily="2" charset="-122"/>
            </a:endParaRPr>
          </a:p>
        </p:txBody>
      </p:sp>
      <p:sp>
        <p:nvSpPr>
          <p:cNvPr id="230403" name="Rectangle 3"/>
          <p:cNvSpPr>
            <a:spLocks noGrp="1" noChangeArrowheads="1"/>
          </p:cNvSpPr>
          <p:nvPr>
            <p:ph type="body" idx="1"/>
          </p:nvPr>
        </p:nvSpPr>
        <p:spPr>
          <a:xfrm>
            <a:off x="1676400" y="1295400"/>
            <a:ext cx="3352800" cy="5334000"/>
          </a:xfrm>
        </p:spPr>
        <p:txBody>
          <a:bodyPr/>
          <a:lstStyle/>
          <a:p>
            <a:pPr>
              <a:lnSpc>
                <a:spcPct val="90000"/>
              </a:lnSpc>
              <a:buFontTx/>
              <a:buNone/>
            </a:pPr>
            <a:r>
              <a:rPr lang="zh-CN" altLang="en-US" sz="2000" b="1">
                <a:solidFill>
                  <a:srgbClr val="3333FF"/>
                </a:solidFill>
                <a:latin typeface="宋体" pitchFamily="2" charset="-122"/>
              </a:rPr>
              <a:t>国外</a:t>
            </a:r>
            <a:r>
              <a:rPr lang="en-US" altLang="zh-CN" sz="2000" b="1">
                <a:solidFill>
                  <a:srgbClr val="3333FF"/>
                </a:solidFill>
                <a:latin typeface="宋体" pitchFamily="2" charset="-122"/>
              </a:rPr>
              <a:t>RTOS</a:t>
            </a:r>
            <a:r>
              <a:rPr lang="zh-CN" altLang="en-US" sz="2000" b="1">
                <a:solidFill>
                  <a:srgbClr val="3333FF"/>
                </a:solidFill>
                <a:latin typeface="宋体" pitchFamily="2" charset="-122"/>
              </a:rPr>
              <a:t>：</a:t>
            </a:r>
            <a:endParaRPr lang="zh-CN" altLang="en-US" sz="2000" b="1">
              <a:solidFill>
                <a:srgbClr val="3333FF"/>
              </a:solidFill>
              <a:latin typeface="Arial Unicode MS" pitchFamily="34" charset="-122"/>
              <a:cs typeface="Times New Roman" pitchFamily="18" charset="0"/>
            </a:endParaRPr>
          </a:p>
          <a:p>
            <a:pPr>
              <a:lnSpc>
                <a:spcPct val="90000"/>
              </a:lnSpc>
            </a:pPr>
            <a:r>
              <a:rPr lang="en-US" altLang="zh-CN" sz="2000" b="1">
                <a:solidFill>
                  <a:srgbClr val="000000"/>
                </a:solidFill>
                <a:latin typeface="宋体" pitchFamily="2" charset="-122"/>
              </a:rPr>
              <a:t>VX Works (</a:t>
            </a:r>
            <a:r>
              <a:rPr lang="zh-CN" altLang="en-US" sz="2000" b="1">
                <a:solidFill>
                  <a:srgbClr val="000000"/>
                </a:solidFill>
                <a:latin typeface="宋体" pitchFamily="2" charset="-122"/>
              </a:rPr>
              <a:t>风河系统</a:t>
            </a:r>
            <a:r>
              <a:rPr lang="en-US" altLang="zh-CN" sz="2000" b="1">
                <a:solidFill>
                  <a:srgbClr val="000000"/>
                </a:solidFill>
                <a:latin typeface="宋体" pitchFamily="2" charset="-122"/>
              </a:rPr>
              <a:t>)</a:t>
            </a:r>
            <a:endParaRPr lang="en-US" altLang="zh-CN" sz="2000" b="1">
              <a:solidFill>
                <a:srgbClr val="000000"/>
              </a:solidFill>
              <a:latin typeface="Arial Unicode MS" pitchFamily="34" charset="-122"/>
              <a:cs typeface="Times New Roman" pitchFamily="18" charset="0"/>
            </a:endParaRPr>
          </a:p>
          <a:p>
            <a:pPr>
              <a:lnSpc>
                <a:spcPct val="90000"/>
              </a:lnSpc>
            </a:pPr>
            <a:r>
              <a:rPr lang="en-US" altLang="zh-CN" sz="2000" b="1">
                <a:solidFill>
                  <a:srgbClr val="000000"/>
                </a:solidFill>
                <a:latin typeface="宋体" pitchFamily="2" charset="-122"/>
              </a:rPr>
              <a:t>Windows CE (</a:t>
            </a:r>
            <a:r>
              <a:rPr lang="zh-CN" altLang="en-US" sz="2000" b="1">
                <a:solidFill>
                  <a:srgbClr val="000000"/>
                </a:solidFill>
                <a:latin typeface="宋体" pitchFamily="2" charset="-122"/>
              </a:rPr>
              <a:t>微软</a:t>
            </a:r>
            <a:r>
              <a:rPr lang="en-US" altLang="zh-CN" sz="2000" b="1">
                <a:solidFill>
                  <a:srgbClr val="000000"/>
                </a:solidFill>
                <a:latin typeface="宋体" pitchFamily="2" charset="-122"/>
              </a:rPr>
              <a:t>)</a:t>
            </a:r>
            <a:endParaRPr lang="en-US" altLang="zh-CN" sz="2000" b="1">
              <a:solidFill>
                <a:srgbClr val="000000"/>
              </a:solidFill>
              <a:latin typeface="Arial Unicode MS" pitchFamily="34" charset="-122"/>
              <a:cs typeface="Times New Roman" pitchFamily="18" charset="0"/>
            </a:endParaRPr>
          </a:p>
          <a:p>
            <a:pPr>
              <a:lnSpc>
                <a:spcPct val="90000"/>
              </a:lnSpc>
            </a:pPr>
            <a:r>
              <a:rPr lang="en-US" altLang="zh-CN" sz="2000" b="1">
                <a:solidFill>
                  <a:srgbClr val="000000"/>
                </a:solidFill>
                <a:latin typeface="宋体" pitchFamily="2" charset="-122"/>
              </a:rPr>
              <a:t>pSOSystem (</a:t>
            </a:r>
            <a:r>
              <a:rPr lang="zh-CN" altLang="en-US" sz="2000" b="1">
                <a:solidFill>
                  <a:srgbClr val="000000"/>
                </a:solidFill>
                <a:latin typeface="宋体" pitchFamily="2" charset="-122"/>
              </a:rPr>
              <a:t>风河系统</a:t>
            </a:r>
            <a:r>
              <a:rPr lang="en-US" altLang="zh-CN" sz="2000" b="1">
                <a:solidFill>
                  <a:srgbClr val="000000"/>
                </a:solidFill>
                <a:latin typeface="宋体" pitchFamily="2" charset="-122"/>
              </a:rPr>
              <a:t>)</a:t>
            </a:r>
            <a:endParaRPr lang="en-US" altLang="zh-CN" sz="2000" b="1">
              <a:solidFill>
                <a:srgbClr val="000000"/>
              </a:solidFill>
              <a:latin typeface="Arial Unicode MS" pitchFamily="34" charset="-122"/>
              <a:cs typeface="Times New Roman" pitchFamily="18" charset="0"/>
            </a:endParaRPr>
          </a:p>
          <a:p>
            <a:pPr>
              <a:lnSpc>
                <a:spcPct val="90000"/>
              </a:lnSpc>
            </a:pPr>
            <a:r>
              <a:rPr lang="en-US" altLang="zh-CN" sz="2000" b="1">
                <a:solidFill>
                  <a:srgbClr val="000000"/>
                </a:solidFill>
                <a:latin typeface="宋体" pitchFamily="2" charset="-122"/>
              </a:rPr>
              <a:t>VRTX (</a:t>
            </a:r>
            <a:r>
              <a:rPr lang="zh-CN" altLang="en-US" sz="2000" b="1">
                <a:solidFill>
                  <a:srgbClr val="000000"/>
                </a:solidFill>
                <a:latin typeface="宋体" pitchFamily="2" charset="-122"/>
              </a:rPr>
              <a:t>明导资讯</a:t>
            </a:r>
            <a:r>
              <a:rPr lang="en-US" altLang="zh-CN" sz="2000" b="1">
                <a:solidFill>
                  <a:srgbClr val="000000"/>
                </a:solidFill>
                <a:latin typeface="宋体" pitchFamily="2" charset="-122"/>
              </a:rPr>
              <a:t>)</a:t>
            </a:r>
            <a:endParaRPr lang="en-US" altLang="zh-CN" sz="2000" b="1">
              <a:solidFill>
                <a:srgbClr val="000000"/>
              </a:solidFill>
              <a:latin typeface="Arial Unicode MS" pitchFamily="34" charset="-122"/>
              <a:cs typeface="Times New Roman" pitchFamily="18" charset="0"/>
            </a:endParaRPr>
          </a:p>
          <a:p>
            <a:pPr>
              <a:lnSpc>
                <a:spcPct val="90000"/>
              </a:lnSpc>
            </a:pPr>
            <a:r>
              <a:rPr lang="en-US" altLang="zh-CN" sz="2000" b="1">
                <a:solidFill>
                  <a:srgbClr val="000000"/>
                </a:solidFill>
                <a:latin typeface="宋体" pitchFamily="2" charset="-122"/>
              </a:rPr>
              <a:t>Palm</a:t>
            </a:r>
            <a:endParaRPr lang="en-US" altLang="zh-CN" sz="2000" b="1">
              <a:solidFill>
                <a:srgbClr val="000000"/>
              </a:solidFill>
              <a:latin typeface="Arial Unicode MS" pitchFamily="34" charset="-122"/>
              <a:cs typeface="Times New Roman" pitchFamily="18" charset="0"/>
            </a:endParaRPr>
          </a:p>
          <a:p>
            <a:pPr>
              <a:lnSpc>
                <a:spcPct val="90000"/>
              </a:lnSpc>
            </a:pPr>
            <a:r>
              <a:rPr lang="en-US" altLang="zh-CN" sz="2000" b="1">
                <a:solidFill>
                  <a:srgbClr val="000000"/>
                </a:solidFill>
                <a:latin typeface="宋体" pitchFamily="2" charset="-122"/>
              </a:rPr>
              <a:t>PowerTV</a:t>
            </a:r>
            <a:endParaRPr lang="en-US" altLang="zh-CN" sz="2000" b="1">
              <a:solidFill>
                <a:srgbClr val="000000"/>
              </a:solidFill>
              <a:latin typeface="Arial Unicode MS" pitchFamily="34" charset="-122"/>
              <a:cs typeface="Times New Roman" pitchFamily="18" charset="0"/>
            </a:endParaRPr>
          </a:p>
          <a:p>
            <a:pPr>
              <a:lnSpc>
                <a:spcPct val="90000"/>
              </a:lnSpc>
            </a:pPr>
            <a:r>
              <a:rPr lang="en-US" altLang="zh-CN" sz="2000" b="1">
                <a:solidFill>
                  <a:srgbClr val="000000"/>
                </a:solidFill>
                <a:latin typeface="宋体" pitchFamily="2" charset="-122"/>
              </a:rPr>
              <a:t>AMX (KADAK)</a:t>
            </a:r>
            <a:endParaRPr lang="en-US" altLang="zh-CN" sz="2000" b="1">
              <a:solidFill>
                <a:srgbClr val="000000"/>
              </a:solidFill>
              <a:latin typeface="Arial Unicode MS" pitchFamily="34" charset="-122"/>
              <a:cs typeface="Times New Roman" pitchFamily="18" charset="0"/>
            </a:endParaRPr>
          </a:p>
          <a:p>
            <a:pPr>
              <a:lnSpc>
                <a:spcPct val="90000"/>
              </a:lnSpc>
            </a:pPr>
            <a:r>
              <a:rPr lang="en-US" altLang="zh-CN" sz="2000" b="1">
                <a:solidFill>
                  <a:srgbClr val="000000"/>
                </a:solidFill>
                <a:latin typeface="宋体" pitchFamily="2" charset="-122"/>
              </a:rPr>
              <a:t>C Executive</a:t>
            </a:r>
            <a:endParaRPr lang="en-US" altLang="zh-CN" sz="2000" b="1">
              <a:solidFill>
                <a:srgbClr val="000000"/>
              </a:solidFill>
              <a:latin typeface="Arial Unicode MS" pitchFamily="34" charset="-122"/>
              <a:cs typeface="Times New Roman" pitchFamily="18" charset="0"/>
            </a:endParaRPr>
          </a:p>
          <a:p>
            <a:pPr>
              <a:lnSpc>
                <a:spcPct val="90000"/>
              </a:lnSpc>
            </a:pPr>
            <a:r>
              <a:rPr lang="en-US" altLang="zh-CN" sz="2000" b="1">
                <a:solidFill>
                  <a:srgbClr val="000000"/>
                </a:solidFill>
                <a:latin typeface="宋体" pitchFamily="2" charset="-122"/>
              </a:rPr>
              <a:t>PSX (JMI)</a:t>
            </a:r>
            <a:endParaRPr lang="en-US" altLang="zh-CN" sz="2000" b="1"/>
          </a:p>
          <a:p>
            <a:pPr>
              <a:lnSpc>
                <a:spcPct val="90000"/>
              </a:lnSpc>
            </a:pPr>
            <a:r>
              <a:rPr lang="en-US" altLang="zh-CN" sz="2000" b="1">
                <a:solidFill>
                  <a:srgbClr val="000000"/>
                </a:solidFill>
                <a:latin typeface="宋体" pitchFamily="2" charset="-122"/>
              </a:rPr>
              <a:t>VelOSity (Green Hills)</a:t>
            </a:r>
            <a:endParaRPr lang="en-US" altLang="zh-CN" sz="2000" b="1">
              <a:solidFill>
                <a:srgbClr val="000000"/>
              </a:solidFill>
              <a:latin typeface="Arial Unicode MS" pitchFamily="34" charset="-122"/>
              <a:cs typeface="Times New Roman" pitchFamily="18" charset="0"/>
            </a:endParaRPr>
          </a:p>
          <a:p>
            <a:pPr>
              <a:lnSpc>
                <a:spcPct val="90000"/>
              </a:lnSpc>
            </a:pPr>
            <a:r>
              <a:rPr lang="en-US" altLang="zh-CN" sz="2000" b="1">
                <a:solidFill>
                  <a:srgbClr val="000000"/>
                </a:solidFill>
                <a:latin typeface="宋体" pitchFamily="2" charset="-122"/>
              </a:rPr>
              <a:t>OS-9 (Microware Systems)</a:t>
            </a:r>
            <a:endParaRPr lang="en-US" altLang="zh-CN" sz="2000" b="1">
              <a:solidFill>
                <a:srgbClr val="000000"/>
              </a:solidFill>
              <a:latin typeface="Arial Unicode MS" pitchFamily="34" charset="-122"/>
              <a:cs typeface="Times New Roman" pitchFamily="18" charset="0"/>
            </a:endParaRPr>
          </a:p>
          <a:p>
            <a:pPr>
              <a:lnSpc>
                <a:spcPct val="90000"/>
              </a:lnSpc>
            </a:pPr>
            <a:r>
              <a:rPr lang="en-US" altLang="zh-CN" sz="2000" b="1">
                <a:solidFill>
                  <a:srgbClr val="000000"/>
                </a:solidFill>
                <a:latin typeface="宋体" pitchFamily="2" charset="-122"/>
              </a:rPr>
              <a:t>OSE (Enea OSE Systems)</a:t>
            </a:r>
            <a:endParaRPr lang="en-US" altLang="zh-CN" sz="2000" b="1">
              <a:solidFill>
                <a:srgbClr val="000000"/>
              </a:solidFill>
              <a:latin typeface="Arial Unicode MS" pitchFamily="34" charset="-122"/>
              <a:cs typeface="Times New Roman" pitchFamily="18" charset="0"/>
            </a:endParaRPr>
          </a:p>
          <a:p>
            <a:pPr>
              <a:lnSpc>
                <a:spcPct val="90000"/>
              </a:lnSpc>
            </a:pPr>
            <a:r>
              <a:rPr lang="en-US" altLang="zh-CN" sz="2000" b="1">
                <a:solidFill>
                  <a:srgbClr val="000000"/>
                </a:solidFill>
                <a:latin typeface="宋体" pitchFamily="2" charset="-122"/>
              </a:rPr>
              <a:t>QNX (QNX Software Sys)</a:t>
            </a:r>
          </a:p>
        </p:txBody>
      </p:sp>
      <p:sp>
        <p:nvSpPr>
          <p:cNvPr id="230404" name="Rectangle 4"/>
          <p:cNvSpPr>
            <a:spLocks noChangeArrowheads="1"/>
          </p:cNvSpPr>
          <p:nvPr/>
        </p:nvSpPr>
        <p:spPr bwMode="auto">
          <a:xfrm>
            <a:off x="5410200" y="1219200"/>
            <a:ext cx="3352800" cy="5334000"/>
          </a:xfrm>
          <a:prstGeom prst="rect">
            <a:avLst/>
          </a:prstGeom>
          <a:noFill/>
          <a:ln w="9525">
            <a:noFill/>
            <a:miter lim="800000"/>
            <a:headEnd/>
            <a:tailEnd/>
          </a:ln>
          <a:effectLst/>
        </p:spPr>
        <p:txBody>
          <a:bodyPr/>
          <a:lstStyle/>
          <a:p>
            <a:pPr marL="342900" indent="-342900" algn="l">
              <a:lnSpc>
                <a:spcPct val="90000"/>
              </a:lnSpc>
              <a:spcBef>
                <a:spcPct val="20000"/>
              </a:spcBef>
              <a:buFontTx/>
              <a:buChar char="•"/>
            </a:pPr>
            <a:endParaRPr lang="en-US" altLang="zh-CN" sz="2000" b="1">
              <a:solidFill>
                <a:srgbClr val="000000"/>
              </a:solidFill>
              <a:latin typeface="Arial Unicode MS" pitchFamily="34" charset="-122"/>
              <a:cs typeface="Times New Roman" pitchFamily="18" charset="0"/>
            </a:endParaRPr>
          </a:p>
          <a:p>
            <a:pPr marL="342900" indent="-342900" algn="l">
              <a:lnSpc>
                <a:spcPct val="90000"/>
              </a:lnSpc>
              <a:spcBef>
                <a:spcPct val="20000"/>
              </a:spcBef>
              <a:buFontTx/>
              <a:buChar char="•"/>
            </a:pPr>
            <a:r>
              <a:rPr lang="en-US" altLang="zh-CN" sz="2000" b="1">
                <a:solidFill>
                  <a:srgbClr val="000000"/>
                </a:solidFill>
                <a:latin typeface="宋体" pitchFamily="2" charset="-122"/>
              </a:rPr>
              <a:t>RTXC (Lineo/Embedded Power Corp)</a:t>
            </a:r>
            <a:endParaRPr lang="en-US" altLang="zh-CN" sz="2000" b="1">
              <a:solidFill>
                <a:srgbClr val="000000"/>
              </a:solidFill>
              <a:latin typeface="Arial Unicode MS" pitchFamily="34" charset="-122"/>
              <a:cs typeface="Times New Roman" pitchFamily="18" charset="0"/>
            </a:endParaRPr>
          </a:p>
          <a:p>
            <a:pPr marL="342900" indent="-342900" algn="l">
              <a:lnSpc>
                <a:spcPct val="90000"/>
              </a:lnSpc>
              <a:spcBef>
                <a:spcPct val="20000"/>
              </a:spcBef>
              <a:buFontTx/>
              <a:buChar char="•"/>
            </a:pPr>
            <a:r>
              <a:rPr lang="en-US" altLang="zh-CN" sz="2000" b="1">
                <a:solidFill>
                  <a:srgbClr val="000000"/>
                </a:solidFill>
                <a:latin typeface="宋体" pitchFamily="2" charset="-122"/>
              </a:rPr>
              <a:t>SuperTask! (US Software)</a:t>
            </a:r>
            <a:endParaRPr lang="en-US" altLang="zh-CN" sz="2000" b="1">
              <a:solidFill>
                <a:srgbClr val="000000"/>
              </a:solidFill>
              <a:latin typeface="Arial Unicode MS" pitchFamily="34" charset="-122"/>
              <a:cs typeface="Times New Roman" pitchFamily="18" charset="0"/>
            </a:endParaRPr>
          </a:p>
          <a:p>
            <a:pPr marL="342900" indent="-342900" algn="l">
              <a:lnSpc>
                <a:spcPct val="90000"/>
              </a:lnSpc>
              <a:spcBef>
                <a:spcPct val="20000"/>
              </a:spcBef>
              <a:buFontTx/>
              <a:buChar char="•"/>
            </a:pPr>
            <a:r>
              <a:rPr lang="en-US" altLang="zh-CN" sz="2000" b="1">
                <a:solidFill>
                  <a:srgbClr val="000000"/>
                </a:solidFill>
                <a:latin typeface="宋体" pitchFamily="2" charset="-122"/>
              </a:rPr>
              <a:t>ThreadX (Express Logic)</a:t>
            </a:r>
            <a:endParaRPr lang="en-US" altLang="zh-CN" sz="2000" b="1">
              <a:solidFill>
                <a:srgbClr val="000000"/>
              </a:solidFill>
              <a:latin typeface="Arial Unicode MS" pitchFamily="34" charset="-122"/>
              <a:cs typeface="Times New Roman" pitchFamily="18" charset="0"/>
            </a:endParaRPr>
          </a:p>
          <a:p>
            <a:pPr marL="342900" indent="-342900" algn="l">
              <a:lnSpc>
                <a:spcPct val="90000"/>
              </a:lnSpc>
              <a:spcBef>
                <a:spcPct val="20000"/>
              </a:spcBef>
              <a:buFontTx/>
              <a:buChar char="•"/>
            </a:pPr>
            <a:r>
              <a:rPr lang="en-US" altLang="zh-CN" sz="2000" b="1">
                <a:solidFill>
                  <a:srgbClr val="000000"/>
                </a:solidFill>
                <a:latin typeface="宋体" pitchFamily="2" charset="-122"/>
              </a:rPr>
              <a:t>TNT/RTX (VenturCom)</a:t>
            </a:r>
          </a:p>
          <a:p>
            <a:pPr marL="342900" indent="-342900" algn="l">
              <a:lnSpc>
                <a:spcPct val="90000"/>
              </a:lnSpc>
              <a:spcBef>
                <a:spcPct val="20000"/>
              </a:spcBef>
              <a:buFontTx/>
              <a:buChar char="•"/>
            </a:pPr>
            <a:r>
              <a:rPr lang="en-US" altLang="zh-CN" sz="2000" b="1">
                <a:latin typeface="宋体" pitchFamily="2" charset="-122"/>
              </a:rPr>
              <a:t>Windows NT Embedded/XP (</a:t>
            </a:r>
            <a:r>
              <a:rPr lang="zh-CN" altLang="en-US" sz="2000" b="1">
                <a:latin typeface="宋体" pitchFamily="2" charset="-122"/>
              </a:rPr>
              <a:t>微软</a:t>
            </a:r>
            <a:r>
              <a:rPr lang="en-US" altLang="zh-CN" sz="2000" b="1">
                <a:latin typeface="宋体" pitchFamily="2" charset="-122"/>
              </a:rPr>
              <a:t>)</a:t>
            </a:r>
            <a:r>
              <a:rPr lang="en-US" altLang="zh-CN" sz="2000" b="1"/>
              <a:t> </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r>
              <a:rPr lang="zh-CN" altLang="en-US" b="1">
                <a:solidFill>
                  <a:srgbClr val="FF0000"/>
                </a:solidFill>
                <a:latin typeface="宋体" pitchFamily="2" charset="-122"/>
              </a:rPr>
              <a:t>嵌入式系统开发工具</a:t>
            </a:r>
            <a:r>
              <a:rPr lang="zh-CN" altLang="en-US"/>
              <a:t> </a:t>
            </a:r>
          </a:p>
        </p:txBody>
      </p:sp>
      <p:sp>
        <p:nvSpPr>
          <p:cNvPr id="235523" name="Rectangle 3"/>
          <p:cNvSpPr>
            <a:spLocks noGrp="1" noChangeArrowheads="1"/>
          </p:cNvSpPr>
          <p:nvPr>
            <p:ph type="body" idx="1"/>
          </p:nvPr>
        </p:nvSpPr>
        <p:spPr>
          <a:xfrm>
            <a:off x="1676400" y="1219200"/>
            <a:ext cx="3962400" cy="5334000"/>
          </a:xfrm>
        </p:spPr>
        <p:txBody>
          <a:bodyPr/>
          <a:lstStyle/>
          <a:p>
            <a:r>
              <a:rPr lang="zh-CN" altLang="en-US" sz="2400" b="1">
                <a:solidFill>
                  <a:srgbClr val="000000"/>
                </a:solidFill>
                <a:latin typeface="宋体" pitchFamily="2" charset="-122"/>
              </a:rPr>
              <a:t>编译器：</a:t>
            </a:r>
            <a:r>
              <a:rPr lang="en-US" altLang="zh-CN" sz="2400" b="1">
                <a:solidFill>
                  <a:srgbClr val="000000"/>
                </a:solidFill>
                <a:latin typeface="宋体" pitchFamily="2" charset="-122"/>
              </a:rPr>
              <a:t>GNU</a:t>
            </a:r>
            <a:r>
              <a:rPr lang="zh-CN" altLang="en-US" sz="2400" b="1">
                <a:solidFill>
                  <a:srgbClr val="000000"/>
                </a:solidFill>
                <a:latin typeface="宋体" pitchFamily="2" charset="-122"/>
              </a:rPr>
              <a:t>编译器</a:t>
            </a:r>
            <a:endParaRPr lang="zh-CN" altLang="en-US" sz="2400" b="1">
              <a:solidFill>
                <a:srgbClr val="000000"/>
              </a:solidFill>
              <a:latin typeface="Arial Unicode MS" pitchFamily="34" charset="-122"/>
              <a:cs typeface="Times New Roman" pitchFamily="18" charset="0"/>
            </a:endParaRPr>
          </a:p>
          <a:p>
            <a:r>
              <a:rPr lang="zh-CN" altLang="en-US" sz="2400" b="1">
                <a:solidFill>
                  <a:srgbClr val="000000"/>
                </a:solidFill>
                <a:latin typeface="宋体" pitchFamily="2" charset="-122"/>
              </a:rPr>
              <a:t>调试工具：</a:t>
            </a:r>
            <a:r>
              <a:rPr lang="en-US" altLang="zh-CN" sz="2400" b="1">
                <a:solidFill>
                  <a:srgbClr val="000000"/>
                </a:solidFill>
                <a:latin typeface="宋体" pitchFamily="2" charset="-122"/>
              </a:rPr>
              <a:t>GNU</a:t>
            </a:r>
            <a:r>
              <a:rPr lang="zh-CN" altLang="en-US" sz="2400" b="1">
                <a:solidFill>
                  <a:srgbClr val="000000"/>
                </a:solidFill>
                <a:latin typeface="宋体" pitchFamily="2" charset="-122"/>
              </a:rPr>
              <a:t>调试工具</a:t>
            </a:r>
            <a:endParaRPr lang="zh-CN" altLang="en-US" sz="2400" b="1">
              <a:solidFill>
                <a:srgbClr val="000000"/>
              </a:solidFill>
              <a:latin typeface="Arial Unicode MS" pitchFamily="34" charset="-122"/>
              <a:cs typeface="Times New Roman" pitchFamily="18" charset="0"/>
            </a:endParaRPr>
          </a:p>
          <a:p>
            <a:r>
              <a:rPr lang="zh-CN" altLang="en-US" sz="2400" b="1">
                <a:solidFill>
                  <a:srgbClr val="000000"/>
                </a:solidFill>
                <a:latin typeface="宋体" pitchFamily="2" charset="-122"/>
              </a:rPr>
              <a:t>集成开发环境（</a:t>
            </a:r>
            <a:r>
              <a:rPr lang="en-US" altLang="zh-CN" sz="2400" b="1">
                <a:solidFill>
                  <a:srgbClr val="000000"/>
                </a:solidFill>
                <a:latin typeface="宋体" pitchFamily="2" charset="-122"/>
              </a:rPr>
              <a:t>IDE</a:t>
            </a:r>
            <a:r>
              <a:rPr lang="zh-CN" altLang="en-US" sz="2400" b="1">
                <a:solidFill>
                  <a:srgbClr val="000000"/>
                </a:solidFill>
                <a:latin typeface="宋体" pitchFamily="2" charset="-122"/>
              </a:rPr>
              <a:t>）</a:t>
            </a:r>
            <a:endParaRPr lang="zh-CN" altLang="en-US" sz="2400" b="1">
              <a:solidFill>
                <a:srgbClr val="000000"/>
              </a:solidFill>
              <a:latin typeface="Arial Unicode MS" pitchFamily="34" charset="-122"/>
              <a:cs typeface="Times New Roman" pitchFamily="18" charset="0"/>
            </a:endParaRPr>
          </a:p>
          <a:p>
            <a:r>
              <a:rPr lang="zh-CN" altLang="en-US" sz="2400" b="1">
                <a:solidFill>
                  <a:srgbClr val="000000"/>
                </a:solidFill>
                <a:latin typeface="宋体" pitchFamily="2" charset="-122"/>
              </a:rPr>
              <a:t>绘图入门工具</a:t>
            </a:r>
            <a:endParaRPr lang="zh-CN" altLang="en-US" sz="2400" b="1">
              <a:solidFill>
                <a:srgbClr val="000000"/>
              </a:solidFill>
              <a:latin typeface="Arial Unicode MS" pitchFamily="34" charset="-122"/>
              <a:cs typeface="Times New Roman" pitchFamily="18" charset="0"/>
            </a:endParaRPr>
          </a:p>
          <a:p>
            <a:r>
              <a:rPr lang="zh-CN" altLang="en-US" sz="2400" b="1">
                <a:solidFill>
                  <a:srgbClr val="000000"/>
                </a:solidFill>
                <a:latin typeface="宋体" pitchFamily="2" charset="-122"/>
              </a:rPr>
              <a:t>算法开发工具：</a:t>
            </a:r>
            <a:r>
              <a:rPr lang="en-US" altLang="zh-CN" sz="2400" b="1">
                <a:solidFill>
                  <a:srgbClr val="000000"/>
                </a:solidFill>
                <a:latin typeface="宋体" pitchFamily="2" charset="-122"/>
              </a:rPr>
              <a:t>UML/SDL</a:t>
            </a:r>
            <a:r>
              <a:rPr lang="zh-CN" altLang="en-US" sz="2400" b="1">
                <a:solidFill>
                  <a:srgbClr val="000000"/>
                </a:solidFill>
                <a:latin typeface="宋体" pitchFamily="2" charset="-122"/>
              </a:rPr>
              <a:t>工具库</a:t>
            </a:r>
            <a:endParaRPr lang="zh-CN" altLang="en-US" sz="2400" b="1">
              <a:solidFill>
                <a:srgbClr val="000000"/>
              </a:solidFill>
              <a:latin typeface="Arial Unicode MS" pitchFamily="34" charset="-122"/>
              <a:cs typeface="Times New Roman" pitchFamily="18" charset="0"/>
            </a:endParaRPr>
          </a:p>
          <a:p>
            <a:r>
              <a:rPr lang="zh-CN" altLang="en-US" sz="2400" b="1">
                <a:solidFill>
                  <a:srgbClr val="000000"/>
                </a:solidFill>
                <a:latin typeface="宋体" pitchFamily="2" charset="-122"/>
              </a:rPr>
              <a:t>网络</a:t>
            </a:r>
            <a:r>
              <a:rPr lang="en-US" altLang="zh-CN" sz="2400" b="1">
                <a:solidFill>
                  <a:srgbClr val="000000"/>
                </a:solidFill>
                <a:latin typeface="宋体" pitchFamily="2" charset="-122"/>
              </a:rPr>
              <a:t>/</a:t>
            </a:r>
            <a:r>
              <a:rPr lang="zh-CN" altLang="en-US" sz="2400" b="1">
                <a:solidFill>
                  <a:srgbClr val="000000"/>
                </a:solidFill>
                <a:latin typeface="宋体" pitchFamily="2" charset="-122"/>
              </a:rPr>
              <a:t>通信协议</a:t>
            </a:r>
            <a:endParaRPr lang="zh-CN" altLang="en-US" sz="2400" b="1">
              <a:solidFill>
                <a:srgbClr val="000000"/>
              </a:solidFill>
              <a:latin typeface="Arial Unicode MS" pitchFamily="34" charset="-122"/>
              <a:cs typeface="Times New Roman" pitchFamily="18" charset="0"/>
            </a:endParaRPr>
          </a:p>
          <a:p>
            <a:r>
              <a:rPr lang="zh-CN" altLang="en-US" sz="2400" b="1">
                <a:solidFill>
                  <a:srgbClr val="000000"/>
                </a:solidFill>
                <a:latin typeface="宋体" pitchFamily="2" charset="-122"/>
              </a:rPr>
              <a:t>配置管理工具</a:t>
            </a:r>
            <a:endParaRPr lang="zh-CN" altLang="en-US" sz="2400" b="1">
              <a:solidFill>
                <a:srgbClr val="000000"/>
              </a:solidFill>
              <a:latin typeface="Arial Unicode MS" pitchFamily="34" charset="-122"/>
              <a:cs typeface="Times New Roman" pitchFamily="18" charset="0"/>
            </a:endParaRPr>
          </a:p>
          <a:p>
            <a:r>
              <a:rPr lang="zh-CN" altLang="en-US" sz="2400" b="1">
                <a:solidFill>
                  <a:srgbClr val="000000"/>
                </a:solidFill>
                <a:latin typeface="宋体" pitchFamily="2" charset="-122"/>
              </a:rPr>
              <a:t>需求管理工具</a:t>
            </a:r>
            <a:endParaRPr lang="zh-CN" altLang="en-US" sz="2400" b="1">
              <a:solidFill>
                <a:srgbClr val="000000"/>
              </a:solidFill>
              <a:latin typeface="Arial Unicode MS" pitchFamily="34" charset="-122"/>
              <a:cs typeface="Times New Roman" pitchFamily="18" charset="0"/>
            </a:endParaRPr>
          </a:p>
          <a:p>
            <a:r>
              <a:rPr lang="en-US" altLang="zh-CN" sz="2400" b="1">
                <a:solidFill>
                  <a:srgbClr val="000000"/>
                </a:solidFill>
                <a:latin typeface="宋体" pitchFamily="2" charset="-122"/>
              </a:rPr>
              <a:t>DSP</a:t>
            </a:r>
            <a:r>
              <a:rPr lang="zh-CN" altLang="en-US" sz="2400" b="1">
                <a:solidFill>
                  <a:srgbClr val="000000"/>
                </a:solidFill>
                <a:latin typeface="宋体" pitchFamily="2" charset="-122"/>
              </a:rPr>
              <a:t>开发工具</a:t>
            </a:r>
            <a:endParaRPr lang="zh-CN" altLang="en-US" sz="2400" b="1">
              <a:solidFill>
                <a:srgbClr val="000000"/>
              </a:solidFill>
              <a:latin typeface="Arial Unicode MS" pitchFamily="34" charset="-122"/>
              <a:cs typeface="Times New Roman" pitchFamily="18" charset="0"/>
            </a:endParaRPr>
          </a:p>
          <a:p>
            <a:r>
              <a:rPr lang="zh-CN" altLang="en-US" sz="2400" b="1">
                <a:solidFill>
                  <a:srgbClr val="000000"/>
                </a:solidFill>
                <a:latin typeface="宋体" pitchFamily="2" charset="-122"/>
              </a:rPr>
              <a:t>器件驱动器开发工具</a:t>
            </a:r>
            <a:endParaRPr lang="zh-CN" altLang="en-US" sz="2400" b="1">
              <a:solidFill>
                <a:srgbClr val="000000"/>
              </a:solidFill>
              <a:latin typeface="Arial Unicode MS" pitchFamily="34" charset="-122"/>
              <a:cs typeface="Times New Roman" pitchFamily="18" charset="0"/>
            </a:endParaRPr>
          </a:p>
          <a:p>
            <a:r>
              <a:rPr lang="zh-CN" altLang="en-US" sz="2400" b="1">
                <a:solidFill>
                  <a:srgbClr val="000000"/>
                </a:solidFill>
                <a:latin typeface="宋体" pitchFamily="2" charset="-122"/>
              </a:rPr>
              <a:t>软硬件协同验证工具</a:t>
            </a:r>
            <a:endParaRPr lang="zh-CN" altLang="en-US" sz="2400" b="1">
              <a:solidFill>
                <a:srgbClr val="000000"/>
              </a:solidFill>
              <a:latin typeface="Arial Unicode MS" pitchFamily="34" charset="-122"/>
              <a:cs typeface="Times New Roman" pitchFamily="18" charset="0"/>
            </a:endParaRPr>
          </a:p>
        </p:txBody>
      </p:sp>
      <p:sp>
        <p:nvSpPr>
          <p:cNvPr id="235524" name="Rectangle 4"/>
          <p:cNvSpPr>
            <a:spLocks noChangeArrowheads="1"/>
          </p:cNvSpPr>
          <p:nvPr/>
        </p:nvSpPr>
        <p:spPr bwMode="auto">
          <a:xfrm>
            <a:off x="5410200" y="1219200"/>
            <a:ext cx="3429000" cy="5334000"/>
          </a:xfrm>
          <a:prstGeom prst="rect">
            <a:avLst/>
          </a:prstGeom>
          <a:noFill/>
          <a:ln w="9525">
            <a:noFill/>
            <a:miter lim="800000"/>
            <a:headEnd/>
            <a:tailEnd/>
          </a:ln>
          <a:effectLst/>
        </p:spPr>
        <p:txBody>
          <a:bodyPr/>
          <a:lstStyle/>
          <a:p>
            <a:pPr marL="342900" indent="-342900" algn="l">
              <a:lnSpc>
                <a:spcPct val="90000"/>
              </a:lnSpc>
              <a:spcBef>
                <a:spcPct val="20000"/>
              </a:spcBef>
              <a:buFontTx/>
              <a:buChar char="•"/>
            </a:pPr>
            <a:r>
              <a:rPr lang="en-US" altLang="zh-CN" b="1">
                <a:solidFill>
                  <a:srgbClr val="000000"/>
                </a:solidFill>
                <a:latin typeface="宋体" pitchFamily="2" charset="-122"/>
              </a:rPr>
              <a:t>Java</a:t>
            </a:r>
            <a:r>
              <a:rPr lang="zh-CN" altLang="en-US" b="1">
                <a:solidFill>
                  <a:srgbClr val="000000"/>
                </a:solidFill>
                <a:latin typeface="宋体" pitchFamily="2" charset="-122"/>
              </a:rPr>
              <a:t>工具</a:t>
            </a:r>
            <a:endParaRPr lang="zh-CN" altLang="en-US" b="1">
              <a:solidFill>
                <a:srgbClr val="000000"/>
              </a:solidFill>
              <a:latin typeface="Arial Unicode MS" pitchFamily="34" charset="-122"/>
              <a:cs typeface="Times New Roman" pitchFamily="18" charset="0"/>
            </a:endParaRPr>
          </a:p>
          <a:p>
            <a:pPr marL="342900" indent="-342900" algn="l">
              <a:lnSpc>
                <a:spcPct val="90000"/>
              </a:lnSpc>
              <a:spcBef>
                <a:spcPct val="20000"/>
              </a:spcBef>
              <a:buFontTx/>
              <a:buChar char="•"/>
            </a:pPr>
            <a:r>
              <a:rPr lang="zh-CN" altLang="en-US" b="1">
                <a:solidFill>
                  <a:srgbClr val="000000"/>
                </a:solidFill>
                <a:latin typeface="宋体" pitchFamily="2" charset="-122"/>
              </a:rPr>
              <a:t>存储器分析工具</a:t>
            </a:r>
            <a:endParaRPr lang="zh-CN" altLang="en-US" b="1">
              <a:solidFill>
                <a:srgbClr val="000000"/>
              </a:solidFill>
              <a:latin typeface="Arial Unicode MS" pitchFamily="34" charset="-122"/>
              <a:cs typeface="Times New Roman" pitchFamily="18" charset="0"/>
            </a:endParaRPr>
          </a:p>
          <a:p>
            <a:pPr marL="342900" indent="-342900" algn="l">
              <a:lnSpc>
                <a:spcPct val="90000"/>
              </a:lnSpc>
              <a:spcBef>
                <a:spcPct val="20000"/>
              </a:spcBef>
              <a:buFontTx/>
              <a:buChar char="•"/>
            </a:pPr>
            <a:r>
              <a:rPr lang="zh-CN" altLang="en-US" b="1">
                <a:solidFill>
                  <a:srgbClr val="000000"/>
                </a:solidFill>
                <a:latin typeface="宋体" pitchFamily="2" charset="-122"/>
              </a:rPr>
              <a:t>软件仿真</a:t>
            </a:r>
            <a:r>
              <a:rPr lang="en-US" altLang="zh-CN" b="1">
                <a:solidFill>
                  <a:srgbClr val="000000"/>
                </a:solidFill>
                <a:latin typeface="宋体" pitchFamily="2" charset="-122"/>
              </a:rPr>
              <a:t>/</a:t>
            </a:r>
            <a:r>
              <a:rPr lang="zh-CN" altLang="en-US" b="1">
                <a:solidFill>
                  <a:srgbClr val="000000"/>
                </a:solidFill>
                <a:latin typeface="宋体" pitchFamily="2" charset="-122"/>
              </a:rPr>
              <a:t>建模工具</a:t>
            </a:r>
            <a:endParaRPr lang="zh-CN" altLang="en-US" b="1">
              <a:solidFill>
                <a:srgbClr val="000000"/>
              </a:solidFill>
              <a:latin typeface="Arial Unicode MS" pitchFamily="34" charset="-122"/>
              <a:cs typeface="Times New Roman" pitchFamily="18" charset="0"/>
            </a:endParaRPr>
          </a:p>
          <a:p>
            <a:pPr marL="342900" indent="-342900" algn="l">
              <a:lnSpc>
                <a:spcPct val="90000"/>
              </a:lnSpc>
              <a:spcBef>
                <a:spcPct val="20000"/>
              </a:spcBef>
              <a:buFontTx/>
              <a:buChar char="•"/>
            </a:pPr>
            <a:r>
              <a:rPr lang="en-US" altLang="zh-CN" b="1">
                <a:solidFill>
                  <a:srgbClr val="000000"/>
                </a:solidFill>
                <a:latin typeface="宋体" pitchFamily="2" charset="-122"/>
              </a:rPr>
              <a:t>Win CE</a:t>
            </a:r>
            <a:r>
              <a:rPr lang="zh-CN" altLang="en-US" b="1">
                <a:solidFill>
                  <a:srgbClr val="000000"/>
                </a:solidFill>
                <a:latin typeface="宋体" pitchFamily="2" charset="-122"/>
              </a:rPr>
              <a:t>工具</a:t>
            </a:r>
            <a:endParaRPr lang="zh-CN" altLang="en-US" b="1">
              <a:solidFill>
                <a:srgbClr val="000000"/>
              </a:solidFill>
              <a:latin typeface="Arial Unicode MS" pitchFamily="34" charset="-122"/>
              <a:cs typeface="Times New Roman" pitchFamily="18" charset="0"/>
            </a:endParaRPr>
          </a:p>
          <a:p>
            <a:pPr marL="342900" indent="-342900" algn="l">
              <a:lnSpc>
                <a:spcPct val="90000"/>
              </a:lnSpc>
              <a:spcBef>
                <a:spcPct val="20000"/>
              </a:spcBef>
              <a:buFontTx/>
              <a:buChar char="•"/>
            </a:pPr>
            <a:r>
              <a:rPr lang="zh-CN" altLang="en-US" b="1">
                <a:solidFill>
                  <a:srgbClr val="000000"/>
                </a:solidFill>
                <a:latin typeface="宋体" pitchFamily="2" charset="-122"/>
              </a:rPr>
              <a:t>测试软件事件跟踪工具</a:t>
            </a:r>
            <a:endParaRPr lang="zh-CN" altLang="en-US" b="1">
              <a:solidFill>
                <a:srgbClr val="000000"/>
              </a:solidFill>
              <a:latin typeface="Arial Unicode MS" pitchFamily="34" charset="-122"/>
              <a:cs typeface="Times New Roman" pitchFamily="18" charset="0"/>
            </a:endParaRPr>
          </a:p>
          <a:p>
            <a:pPr marL="342900" indent="-342900" algn="l">
              <a:lnSpc>
                <a:spcPct val="90000"/>
              </a:lnSpc>
              <a:spcBef>
                <a:spcPct val="20000"/>
              </a:spcBef>
              <a:buFontTx/>
              <a:buChar char="•"/>
            </a:pPr>
            <a:r>
              <a:rPr lang="zh-CN" altLang="en-US" b="1">
                <a:solidFill>
                  <a:srgbClr val="000000"/>
                </a:solidFill>
                <a:latin typeface="宋体" pitchFamily="2" charset="-122"/>
              </a:rPr>
              <a:t>内电路仿真器（</a:t>
            </a:r>
            <a:r>
              <a:rPr lang="en-US" altLang="zh-CN" b="1">
                <a:solidFill>
                  <a:srgbClr val="000000"/>
                </a:solidFill>
                <a:latin typeface="宋体" pitchFamily="2" charset="-122"/>
              </a:rPr>
              <a:t>ICE</a:t>
            </a:r>
            <a:r>
              <a:rPr lang="zh-CN" altLang="en-US" b="1">
                <a:solidFill>
                  <a:srgbClr val="000000"/>
                </a:solidFill>
                <a:latin typeface="宋体" pitchFamily="2" charset="-122"/>
              </a:rPr>
              <a:t>）</a:t>
            </a:r>
            <a:endParaRPr lang="zh-CN" altLang="en-US" b="1">
              <a:solidFill>
                <a:srgbClr val="000000"/>
              </a:solidFill>
              <a:latin typeface="Arial Unicode MS" pitchFamily="34" charset="-122"/>
              <a:cs typeface="Times New Roman" pitchFamily="18" charset="0"/>
            </a:endParaRPr>
          </a:p>
          <a:p>
            <a:pPr marL="342900" indent="-342900" algn="l">
              <a:lnSpc>
                <a:spcPct val="90000"/>
              </a:lnSpc>
              <a:spcBef>
                <a:spcPct val="20000"/>
              </a:spcBef>
              <a:buFontTx/>
              <a:buChar char="•"/>
            </a:pPr>
            <a:r>
              <a:rPr lang="en-US" altLang="zh-CN" b="1">
                <a:solidFill>
                  <a:srgbClr val="000000"/>
                </a:solidFill>
                <a:latin typeface="宋体" pitchFamily="2" charset="-122"/>
              </a:rPr>
              <a:t>ROM</a:t>
            </a:r>
            <a:r>
              <a:rPr lang="zh-CN" altLang="en-US" b="1">
                <a:solidFill>
                  <a:srgbClr val="000000"/>
                </a:solidFill>
                <a:latin typeface="宋体" pitchFamily="2" charset="-122"/>
              </a:rPr>
              <a:t>仿真器</a:t>
            </a:r>
            <a:endParaRPr lang="zh-CN" altLang="en-US" b="1">
              <a:solidFill>
                <a:srgbClr val="000000"/>
              </a:solidFill>
              <a:latin typeface="Arial Unicode MS" pitchFamily="34" charset="-122"/>
              <a:cs typeface="Times New Roman" pitchFamily="18" charset="0"/>
            </a:endParaRPr>
          </a:p>
          <a:p>
            <a:pPr marL="342900" indent="-342900" algn="l">
              <a:lnSpc>
                <a:spcPct val="90000"/>
              </a:lnSpc>
              <a:spcBef>
                <a:spcPct val="20000"/>
              </a:spcBef>
              <a:buFontTx/>
              <a:buChar char="•"/>
            </a:pPr>
            <a:r>
              <a:rPr lang="en-US" altLang="zh-CN" b="1">
                <a:solidFill>
                  <a:srgbClr val="000000"/>
                </a:solidFill>
                <a:latin typeface="宋体" pitchFamily="2" charset="-122"/>
              </a:rPr>
              <a:t>JTAG</a:t>
            </a:r>
            <a:r>
              <a:rPr lang="zh-CN" altLang="en-US" b="1">
                <a:solidFill>
                  <a:srgbClr val="000000"/>
                </a:solidFill>
                <a:latin typeface="宋体" pitchFamily="2" charset="-122"/>
              </a:rPr>
              <a:t>仿真器</a:t>
            </a:r>
            <a:endParaRPr lang="zh-CN" altLang="en-US" b="1">
              <a:solidFill>
                <a:srgbClr val="000000"/>
              </a:solidFill>
              <a:latin typeface="Arial Unicode MS" pitchFamily="34" charset="-122"/>
              <a:cs typeface="Times New Roman" pitchFamily="18" charset="0"/>
            </a:endParaRPr>
          </a:p>
          <a:p>
            <a:pPr marL="342900" indent="-342900" algn="l">
              <a:lnSpc>
                <a:spcPct val="90000"/>
              </a:lnSpc>
              <a:spcBef>
                <a:spcPct val="20000"/>
              </a:spcBef>
              <a:buFontTx/>
              <a:buChar char="•"/>
            </a:pPr>
            <a:r>
              <a:rPr lang="zh-CN" altLang="en-US" b="1">
                <a:solidFill>
                  <a:srgbClr val="000000"/>
                </a:solidFill>
                <a:latin typeface="宋体" pitchFamily="2" charset="-122"/>
              </a:rPr>
              <a:t>逻辑分析器</a:t>
            </a:r>
            <a:endParaRPr lang="zh-CN" altLang="en-US" b="1">
              <a:solidFill>
                <a:srgbClr val="000000"/>
              </a:solidFill>
              <a:latin typeface="Arial Unicode MS" pitchFamily="34" charset="-122"/>
              <a:cs typeface="Times New Roman" pitchFamily="18" charset="0"/>
            </a:endParaRPr>
          </a:p>
          <a:p>
            <a:pPr marL="342900" indent="-342900" algn="l">
              <a:lnSpc>
                <a:spcPct val="90000"/>
              </a:lnSpc>
              <a:spcBef>
                <a:spcPct val="20000"/>
              </a:spcBef>
              <a:buFontTx/>
              <a:buChar char="•"/>
            </a:pPr>
            <a:r>
              <a:rPr lang="zh-CN" altLang="en-US" b="1">
                <a:solidFill>
                  <a:srgbClr val="000000"/>
                </a:solidFill>
                <a:latin typeface="宋体" pitchFamily="2" charset="-122"/>
              </a:rPr>
              <a:t>示波器</a:t>
            </a:r>
            <a:endParaRPr lang="zh-CN" altLang="en-US" b="1">
              <a:solidFill>
                <a:srgbClr val="000000"/>
              </a:solidFill>
              <a:latin typeface="Arial Unicode MS" pitchFamily="34" charset="-122"/>
              <a:cs typeface="Times New Roman" pitchFamily="18" charset="0"/>
            </a:endParaRPr>
          </a:p>
          <a:p>
            <a:pPr marL="342900" indent="-342900" algn="l">
              <a:lnSpc>
                <a:spcPct val="90000"/>
              </a:lnSpc>
              <a:spcBef>
                <a:spcPct val="20000"/>
              </a:spcBef>
              <a:buFontTx/>
              <a:buChar char="•"/>
            </a:pPr>
            <a:endParaRPr lang="en-US" altLang="zh-CN" b="1"/>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title"/>
          </p:nvPr>
        </p:nvSpPr>
        <p:spPr/>
        <p:txBody>
          <a:bodyPr/>
          <a:lstStyle/>
          <a:p>
            <a:r>
              <a:rPr lang="zh-CN" altLang="en-US" b="1">
                <a:solidFill>
                  <a:schemeClr val="accent2"/>
                </a:solidFill>
                <a:latin typeface="宋体" pitchFamily="2" charset="-122"/>
              </a:rPr>
              <a:t>硬件</a:t>
            </a:r>
            <a:r>
              <a:rPr lang="en-US" altLang="zh-CN" b="1">
                <a:solidFill>
                  <a:schemeClr val="accent2"/>
                </a:solidFill>
                <a:latin typeface="宋体" pitchFamily="2" charset="-122"/>
              </a:rPr>
              <a:t>/</a:t>
            </a:r>
            <a:r>
              <a:rPr lang="zh-CN" altLang="en-US" b="1">
                <a:solidFill>
                  <a:schemeClr val="accent2"/>
                </a:solidFill>
                <a:latin typeface="宋体" pitchFamily="2" charset="-122"/>
              </a:rPr>
              <a:t>软件开发工具</a:t>
            </a:r>
            <a:r>
              <a:rPr lang="zh-CN" altLang="en-US" b="1">
                <a:solidFill>
                  <a:schemeClr val="accent2"/>
                </a:solidFill>
                <a:latin typeface="宋体" pitchFamily="2" charset="-122"/>
                <a:cs typeface="Times New Roman" pitchFamily="18" charset="0"/>
              </a:rPr>
              <a:t>主要商家</a:t>
            </a:r>
            <a:r>
              <a:rPr lang="zh-CN" altLang="en-US">
                <a:solidFill>
                  <a:srgbClr val="000000"/>
                </a:solidFill>
                <a:latin typeface="宋体" pitchFamily="2" charset="-122"/>
              </a:rPr>
              <a:t> </a:t>
            </a:r>
            <a:r>
              <a:rPr lang="zh-CN" altLang="en-US"/>
              <a:t> </a:t>
            </a:r>
          </a:p>
        </p:txBody>
      </p:sp>
      <p:sp>
        <p:nvSpPr>
          <p:cNvPr id="236547" name="Rectangle 3"/>
          <p:cNvSpPr>
            <a:spLocks noGrp="1" noChangeArrowheads="1"/>
          </p:cNvSpPr>
          <p:nvPr>
            <p:ph type="body" idx="1"/>
          </p:nvPr>
        </p:nvSpPr>
        <p:spPr/>
        <p:txBody>
          <a:bodyPr/>
          <a:lstStyle/>
          <a:p>
            <a:pPr>
              <a:lnSpc>
                <a:spcPct val="80000"/>
              </a:lnSpc>
            </a:pPr>
            <a:r>
              <a:rPr lang="en-US" altLang="zh-CN" sz="2400" b="1">
                <a:solidFill>
                  <a:srgbClr val="000000"/>
                </a:solidFill>
                <a:latin typeface="宋体" pitchFamily="2" charset="-122"/>
              </a:rPr>
              <a:t>1</a:t>
            </a:r>
            <a:r>
              <a:rPr lang="zh-CN" altLang="en-US" sz="2400" b="1">
                <a:solidFill>
                  <a:srgbClr val="000000"/>
                </a:solidFill>
                <a:latin typeface="宋体" pitchFamily="2" charset="-122"/>
              </a:rPr>
              <a:t>．</a:t>
            </a:r>
            <a:r>
              <a:rPr lang="zh-CN" altLang="en-US" sz="2400" b="1">
                <a:solidFill>
                  <a:srgbClr val="FF0000"/>
                </a:solidFill>
                <a:latin typeface="宋体" pitchFamily="2" charset="-122"/>
              </a:rPr>
              <a:t>实时在线仿真系统</a:t>
            </a:r>
            <a:r>
              <a:rPr lang="en-US" altLang="zh-CN" sz="2400" b="1">
                <a:solidFill>
                  <a:srgbClr val="FF0000"/>
                </a:solidFill>
                <a:latin typeface="宋体" pitchFamily="2" charset="-122"/>
              </a:rPr>
              <a:t>ICE</a:t>
            </a:r>
          </a:p>
          <a:p>
            <a:pPr>
              <a:lnSpc>
                <a:spcPct val="80000"/>
              </a:lnSpc>
              <a:buFontTx/>
              <a:buNone/>
            </a:pPr>
            <a:r>
              <a:rPr lang="en-US" altLang="zh-CN" sz="2400" b="1">
                <a:solidFill>
                  <a:srgbClr val="000000"/>
                </a:solidFill>
                <a:latin typeface="宋体" pitchFamily="2" charset="-122"/>
              </a:rPr>
              <a:t>  (In-Circuit Emulator)(</a:t>
            </a:r>
            <a:r>
              <a:rPr lang="en-US" altLang="zh-CN" sz="2400" b="1">
                <a:solidFill>
                  <a:srgbClr val="000000"/>
                </a:solidFill>
                <a:latin typeface="宋体" pitchFamily="2" charset="-122"/>
                <a:hlinkClick r:id="rId2"/>
              </a:rPr>
              <a:t>http://www.nohau.com</a:t>
            </a:r>
            <a:r>
              <a:rPr lang="en-US" altLang="zh-CN" sz="2400" b="1">
                <a:solidFill>
                  <a:srgbClr val="000000"/>
                </a:solidFill>
                <a:latin typeface="宋体" pitchFamily="2" charset="-122"/>
              </a:rPr>
              <a:t>)</a:t>
            </a:r>
            <a:endParaRPr lang="en-US" altLang="zh-CN" sz="2400" b="1">
              <a:solidFill>
                <a:srgbClr val="000000"/>
              </a:solidFill>
              <a:latin typeface="Arial Unicode MS" pitchFamily="34" charset="-122"/>
              <a:cs typeface="Times New Roman" pitchFamily="18" charset="0"/>
            </a:endParaRPr>
          </a:p>
          <a:p>
            <a:pPr>
              <a:lnSpc>
                <a:spcPct val="80000"/>
              </a:lnSpc>
            </a:pPr>
            <a:r>
              <a:rPr lang="en-US" altLang="zh-CN" sz="2400" b="1">
                <a:solidFill>
                  <a:srgbClr val="000000"/>
                </a:solidFill>
                <a:latin typeface="宋体" pitchFamily="2" charset="-122"/>
              </a:rPr>
              <a:t>2</a:t>
            </a:r>
            <a:r>
              <a:rPr lang="zh-CN" altLang="en-US" sz="2400" b="1">
                <a:solidFill>
                  <a:srgbClr val="000000"/>
                </a:solidFill>
                <a:latin typeface="宋体" pitchFamily="2" charset="-122"/>
              </a:rPr>
              <a:t>．</a:t>
            </a:r>
            <a:r>
              <a:rPr lang="zh-CN" altLang="en-US" sz="2400" b="1">
                <a:solidFill>
                  <a:srgbClr val="FF0000"/>
                </a:solidFill>
                <a:latin typeface="宋体" pitchFamily="2" charset="-122"/>
              </a:rPr>
              <a:t>高级语言编译器</a:t>
            </a:r>
            <a:r>
              <a:rPr lang="zh-CN" altLang="en-US" sz="2400" b="1">
                <a:solidFill>
                  <a:srgbClr val="000000"/>
                </a:solidFill>
                <a:latin typeface="宋体" pitchFamily="2" charset="-122"/>
              </a:rPr>
              <a:t>（</a:t>
            </a:r>
            <a:r>
              <a:rPr lang="en-US" altLang="zh-CN" sz="2400" b="1">
                <a:solidFill>
                  <a:srgbClr val="000000"/>
                </a:solidFill>
                <a:latin typeface="宋体" pitchFamily="2" charset="-122"/>
              </a:rPr>
              <a:t>Compiler Tools</a:t>
            </a:r>
            <a:r>
              <a:rPr lang="zh-CN" altLang="en-US" sz="2400" b="1">
                <a:solidFill>
                  <a:srgbClr val="000000"/>
                </a:solidFill>
                <a:latin typeface="宋体" pitchFamily="2" charset="-122"/>
              </a:rPr>
              <a:t>）</a:t>
            </a:r>
            <a:r>
              <a:rPr lang="en-US" altLang="zh-CN" sz="2400" b="1">
                <a:solidFill>
                  <a:srgbClr val="000000"/>
                </a:solidFill>
                <a:latin typeface="宋体" pitchFamily="2" charset="-122"/>
              </a:rPr>
              <a:t>(</a:t>
            </a:r>
            <a:r>
              <a:rPr lang="en-US" altLang="zh-CN" sz="2400" b="1">
                <a:solidFill>
                  <a:srgbClr val="000000"/>
                </a:solidFill>
                <a:latin typeface="宋体" pitchFamily="2" charset="-122"/>
                <a:hlinkClick r:id="rId3"/>
              </a:rPr>
              <a:t>http://www.tasking.com</a:t>
            </a:r>
            <a:r>
              <a:rPr lang="en-US" altLang="zh-CN" sz="2400" b="1">
                <a:solidFill>
                  <a:srgbClr val="000000"/>
                </a:solidFill>
                <a:latin typeface="宋体" pitchFamily="2" charset="-122"/>
              </a:rPr>
              <a:t>)</a:t>
            </a:r>
            <a:r>
              <a:rPr lang="zh-CN" altLang="en-US" sz="2400" b="1">
                <a:solidFill>
                  <a:srgbClr val="000000"/>
                </a:solidFill>
                <a:latin typeface="宋体" pitchFamily="2" charset="-122"/>
              </a:rPr>
              <a:t>。提供高档嵌入式微处理器编译器的公司有：</a:t>
            </a:r>
            <a:r>
              <a:rPr lang="en-US" altLang="zh-CN" sz="2400" b="1">
                <a:solidFill>
                  <a:srgbClr val="000000"/>
                </a:solidFill>
                <a:latin typeface="宋体" pitchFamily="2" charset="-122"/>
              </a:rPr>
              <a:t>Microsoft(x86)</a:t>
            </a:r>
            <a:r>
              <a:rPr lang="zh-CN" altLang="en-US" sz="2400" b="1">
                <a:solidFill>
                  <a:srgbClr val="000000"/>
                </a:solidFill>
                <a:latin typeface="宋体" pitchFamily="2" charset="-122"/>
              </a:rPr>
              <a:t>、</a:t>
            </a:r>
            <a:r>
              <a:rPr lang="en-US" altLang="zh-CN" sz="2400" b="1">
                <a:solidFill>
                  <a:srgbClr val="000000"/>
                </a:solidFill>
                <a:latin typeface="宋体" pitchFamily="2" charset="-122"/>
              </a:rPr>
              <a:t>Borland(x86)</a:t>
            </a:r>
            <a:r>
              <a:rPr lang="zh-CN" altLang="en-US" sz="2400" b="1">
                <a:solidFill>
                  <a:srgbClr val="000000"/>
                </a:solidFill>
                <a:latin typeface="宋体" pitchFamily="2" charset="-122"/>
              </a:rPr>
              <a:t>、</a:t>
            </a:r>
            <a:r>
              <a:rPr lang="en-US" altLang="zh-CN" sz="2400" b="1">
                <a:solidFill>
                  <a:srgbClr val="000000"/>
                </a:solidFill>
                <a:latin typeface="宋体" pitchFamily="2" charset="-122"/>
              </a:rPr>
              <a:t>Microtec(68k</a:t>
            </a:r>
            <a:r>
              <a:rPr lang="zh-CN" altLang="en-US" sz="2400" b="1">
                <a:solidFill>
                  <a:srgbClr val="000000"/>
                </a:solidFill>
                <a:latin typeface="宋体" pitchFamily="2" charset="-122"/>
              </a:rPr>
              <a:t>、</a:t>
            </a:r>
            <a:r>
              <a:rPr lang="en-US" altLang="zh-CN" sz="2400" b="1">
                <a:solidFill>
                  <a:srgbClr val="000000"/>
                </a:solidFill>
                <a:latin typeface="宋体" pitchFamily="2" charset="-122"/>
              </a:rPr>
              <a:t>PowerPC</a:t>
            </a:r>
            <a:r>
              <a:rPr lang="zh-CN" altLang="en-US" sz="2400" b="1">
                <a:solidFill>
                  <a:srgbClr val="000000"/>
                </a:solidFill>
                <a:latin typeface="宋体" pitchFamily="2" charset="-122"/>
              </a:rPr>
              <a:t>、</a:t>
            </a:r>
            <a:r>
              <a:rPr lang="en-US" altLang="zh-CN" sz="2400" b="1">
                <a:solidFill>
                  <a:srgbClr val="000000"/>
                </a:solidFill>
                <a:latin typeface="宋体" pitchFamily="2" charset="-122"/>
              </a:rPr>
              <a:t>x86</a:t>
            </a:r>
            <a:r>
              <a:rPr lang="zh-CN" altLang="en-US" sz="2400" b="1">
                <a:solidFill>
                  <a:srgbClr val="000000"/>
                </a:solidFill>
                <a:latin typeface="宋体" pitchFamily="2" charset="-122"/>
              </a:rPr>
              <a:t>、</a:t>
            </a:r>
            <a:r>
              <a:rPr lang="en-US" altLang="zh-CN" sz="2400" b="1">
                <a:solidFill>
                  <a:srgbClr val="000000"/>
                </a:solidFill>
                <a:latin typeface="宋体" pitchFamily="2" charset="-122"/>
              </a:rPr>
              <a:t>i960)</a:t>
            </a:r>
            <a:r>
              <a:rPr lang="zh-CN" altLang="en-US" sz="2400" b="1">
                <a:solidFill>
                  <a:srgbClr val="000000"/>
                </a:solidFill>
                <a:latin typeface="宋体" pitchFamily="2" charset="-122"/>
              </a:rPr>
              <a:t>、</a:t>
            </a:r>
            <a:r>
              <a:rPr lang="en-US" altLang="zh-CN" sz="2400" b="1">
                <a:solidFill>
                  <a:srgbClr val="000000"/>
                </a:solidFill>
                <a:latin typeface="宋体" pitchFamily="2" charset="-122"/>
              </a:rPr>
              <a:t>Intel(i960)</a:t>
            </a:r>
            <a:r>
              <a:rPr lang="zh-CN" altLang="en-US" sz="2400" b="1">
                <a:solidFill>
                  <a:srgbClr val="000000"/>
                </a:solidFill>
                <a:latin typeface="宋体" pitchFamily="2" charset="-122"/>
              </a:rPr>
              <a:t>、</a:t>
            </a:r>
            <a:r>
              <a:rPr lang="en-US" altLang="zh-CN" sz="2400" b="1">
                <a:solidFill>
                  <a:srgbClr val="000000"/>
                </a:solidFill>
                <a:latin typeface="宋体" pitchFamily="2" charset="-122"/>
              </a:rPr>
              <a:t>Diab(PowerPC</a:t>
            </a:r>
            <a:r>
              <a:rPr lang="zh-CN" altLang="en-US" sz="2400" b="1">
                <a:solidFill>
                  <a:srgbClr val="000000"/>
                </a:solidFill>
                <a:latin typeface="宋体" pitchFamily="2" charset="-122"/>
              </a:rPr>
              <a:t>、</a:t>
            </a:r>
            <a:r>
              <a:rPr lang="en-US" altLang="zh-CN" sz="2400" b="1">
                <a:solidFill>
                  <a:srgbClr val="000000"/>
                </a:solidFill>
                <a:latin typeface="宋体" pitchFamily="2" charset="-122"/>
              </a:rPr>
              <a:t>68K)</a:t>
            </a:r>
            <a:r>
              <a:rPr lang="zh-CN" altLang="en-US" sz="2400" b="1">
                <a:solidFill>
                  <a:srgbClr val="000000"/>
                </a:solidFill>
                <a:latin typeface="宋体" pitchFamily="2" charset="-122"/>
              </a:rPr>
              <a:t>、</a:t>
            </a:r>
            <a:r>
              <a:rPr lang="en-US" altLang="zh-CN" sz="2400" b="1">
                <a:solidFill>
                  <a:srgbClr val="000000"/>
                </a:solidFill>
                <a:latin typeface="宋体" pitchFamily="2" charset="-122"/>
              </a:rPr>
              <a:t>GreenHill(68k</a:t>
            </a:r>
            <a:r>
              <a:rPr lang="zh-CN" altLang="en-US" sz="2400" b="1">
                <a:solidFill>
                  <a:srgbClr val="000000"/>
                </a:solidFill>
                <a:latin typeface="宋体" pitchFamily="2" charset="-122"/>
              </a:rPr>
              <a:t>、</a:t>
            </a:r>
            <a:r>
              <a:rPr lang="en-US" altLang="zh-CN" sz="2400" b="1">
                <a:solidFill>
                  <a:srgbClr val="000000"/>
                </a:solidFill>
                <a:latin typeface="宋体" pitchFamily="2" charset="-122"/>
              </a:rPr>
              <a:t>PowerPC</a:t>
            </a:r>
            <a:r>
              <a:rPr lang="zh-CN" altLang="en-US" sz="2400" b="1">
                <a:solidFill>
                  <a:srgbClr val="000000"/>
                </a:solidFill>
                <a:latin typeface="宋体" pitchFamily="2" charset="-122"/>
              </a:rPr>
              <a:t>、</a:t>
            </a:r>
            <a:r>
              <a:rPr lang="en-US" altLang="zh-CN" sz="2400" b="1">
                <a:solidFill>
                  <a:srgbClr val="000000"/>
                </a:solidFill>
                <a:latin typeface="宋体" pitchFamily="2" charset="-122"/>
              </a:rPr>
              <a:t>MIPS</a:t>
            </a:r>
            <a:r>
              <a:rPr lang="zh-CN" altLang="en-US" sz="2400" b="1">
                <a:solidFill>
                  <a:srgbClr val="000000"/>
                </a:solidFill>
                <a:latin typeface="宋体" pitchFamily="2" charset="-122"/>
              </a:rPr>
              <a:t>、</a:t>
            </a:r>
            <a:r>
              <a:rPr lang="en-US" altLang="zh-CN" sz="2400" b="1">
                <a:solidFill>
                  <a:srgbClr val="000000"/>
                </a:solidFill>
                <a:latin typeface="宋体" pitchFamily="2" charset="-122"/>
              </a:rPr>
              <a:t>X86)</a:t>
            </a:r>
            <a:r>
              <a:rPr lang="zh-CN" altLang="en-US" sz="2400" b="1">
                <a:solidFill>
                  <a:srgbClr val="000000"/>
                </a:solidFill>
                <a:latin typeface="宋体" pitchFamily="2" charset="-122"/>
              </a:rPr>
              <a:t>等。嵌入式</a:t>
            </a:r>
            <a:r>
              <a:rPr lang="en-US" altLang="zh-CN" sz="2400" b="1">
                <a:solidFill>
                  <a:srgbClr val="000000"/>
                </a:solidFill>
                <a:latin typeface="宋体" pitchFamily="2" charset="-122"/>
              </a:rPr>
              <a:t>Java </a:t>
            </a:r>
            <a:r>
              <a:rPr lang="zh-CN" altLang="en-US" sz="2400" b="1">
                <a:solidFill>
                  <a:srgbClr val="000000"/>
                </a:solidFill>
                <a:latin typeface="宋体" pitchFamily="2" charset="-122"/>
              </a:rPr>
              <a:t>将会在未来两年在高档嵌入式微处理器中得到应用。</a:t>
            </a:r>
            <a:endParaRPr lang="zh-CN" altLang="en-US" sz="2400" b="1">
              <a:solidFill>
                <a:srgbClr val="000000"/>
              </a:solidFill>
              <a:latin typeface="Arial Unicode MS" pitchFamily="34" charset="-122"/>
              <a:cs typeface="Times New Roman" pitchFamily="18" charset="0"/>
            </a:endParaRPr>
          </a:p>
          <a:p>
            <a:pPr>
              <a:lnSpc>
                <a:spcPct val="80000"/>
              </a:lnSpc>
            </a:pPr>
            <a:r>
              <a:rPr lang="en-US" altLang="zh-CN" sz="2400" b="1">
                <a:solidFill>
                  <a:srgbClr val="000000"/>
                </a:solidFill>
                <a:latin typeface="宋体" pitchFamily="2" charset="-122"/>
              </a:rPr>
              <a:t>3</a:t>
            </a:r>
            <a:r>
              <a:rPr lang="zh-CN" altLang="en-US" sz="2400" b="1">
                <a:solidFill>
                  <a:srgbClr val="000000"/>
                </a:solidFill>
                <a:latin typeface="宋体" pitchFamily="2" charset="-122"/>
              </a:rPr>
              <a:t>．</a:t>
            </a:r>
            <a:r>
              <a:rPr lang="zh-CN" altLang="en-US" sz="2400" b="1">
                <a:solidFill>
                  <a:srgbClr val="FF0000"/>
                </a:solidFill>
                <a:latin typeface="宋体" pitchFamily="2" charset="-122"/>
              </a:rPr>
              <a:t>源程序模拟器</a:t>
            </a:r>
            <a:r>
              <a:rPr lang="zh-CN" altLang="en-US" sz="2400" b="1">
                <a:solidFill>
                  <a:srgbClr val="000000"/>
                </a:solidFill>
                <a:latin typeface="宋体" pitchFamily="2" charset="-122"/>
              </a:rPr>
              <a:t>（</a:t>
            </a:r>
            <a:r>
              <a:rPr lang="en-US" altLang="zh-CN" sz="2400" b="1">
                <a:solidFill>
                  <a:srgbClr val="000000"/>
                </a:solidFill>
                <a:latin typeface="宋体" pitchFamily="2" charset="-122"/>
              </a:rPr>
              <a:t>Simulator</a:t>
            </a:r>
            <a:r>
              <a:rPr lang="zh-CN" altLang="en-US" sz="2400" b="1">
                <a:solidFill>
                  <a:srgbClr val="000000"/>
                </a:solidFill>
                <a:latin typeface="宋体" pitchFamily="2" charset="-122"/>
              </a:rPr>
              <a:t>）</a:t>
            </a:r>
            <a:r>
              <a:rPr lang="en-US" altLang="zh-CN" sz="2400" b="1">
                <a:solidFill>
                  <a:srgbClr val="000000"/>
                </a:solidFill>
                <a:latin typeface="宋体" pitchFamily="2" charset="-122"/>
              </a:rPr>
              <a:t>(http://www.chiptools.com</a:t>
            </a:r>
            <a:r>
              <a:rPr lang="zh-CN" altLang="en-US" sz="2400" b="1">
                <a:solidFill>
                  <a:srgbClr val="000000"/>
                </a:solidFill>
                <a:latin typeface="宋体" pitchFamily="2" charset="-122"/>
              </a:rPr>
              <a:t>；</a:t>
            </a:r>
            <a:r>
              <a:rPr lang="en-US" altLang="zh-CN" sz="2400" b="1">
                <a:solidFill>
                  <a:srgbClr val="000000"/>
                </a:solidFill>
                <a:latin typeface="宋体" pitchFamily="2" charset="-122"/>
              </a:rPr>
              <a:t>www.keil.com) </a:t>
            </a:r>
            <a:endParaRPr lang="en-US" altLang="zh-CN" sz="2400" b="1">
              <a:solidFill>
                <a:srgbClr val="000000"/>
              </a:solidFill>
              <a:latin typeface="Arial Unicode MS" pitchFamily="34" charset="-122"/>
              <a:cs typeface="Times New Roman" pitchFamily="18" charset="0"/>
            </a:endParaRPr>
          </a:p>
          <a:p>
            <a:pPr>
              <a:lnSpc>
                <a:spcPct val="80000"/>
              </a:lnSpc>
            </a:pPr>
            <a:r>
              <a:rPr lang="zh-CN" altLang="en-US" sz="2400" b="1">
                <a:solidFill>
                  <a:srgbClr val="000000"/>
                </a:solidFill>
                <a:latin typeface="宋体" pitchFamily="2" charset="-122"/>
              </a:rPr>
              <a:t>嵌入式系统开发工具市场：</a:t>
            </a:r>
            <a:endParaRPr lang="zh-CN" altLang="en-US" sz="2400" b="1">
              <a:solidFill>
                <a:srgbClr val="000000"/>
              </a:solidFill>
              <a:latin typeface="Arial Unicode MS" pitchFamily="34" charset="-122"/>
              <a:cs typeface="Times New Roman" pitchFamily="18" charset="0"/>
            </a:endParaRPr>
          </a:p>
          <a:p>
            <a:pPr>
              <a:lnSpc>
                <a:spcPct val="80000"/>
              </a:lnSpc>
              <a:buFontTx/>
              <a:buNone/>
            </a:pPr>
            <a:r>
              <a:rPr lang="zh-CN" altLang="en-US" sz="2400" b="1">
                <a:latin typeface="宋体" pitchFamily="2" charset="-122"/>
              </a:rPr>
              <a:t>      国外产品占领市场</a:t>
            </a:r>
            <a:r>
              <a:rPr lang="en-US" altLang="zh-CN" sz="2400" b="1">
                <a:latin typeface="宋体" pitchFamily="2" charset="-122"/>
              </a:rPr>
              <a:t>90</a:t>
            </a:r>
            <a:r>
              <a:rPr lang="zh-CN" altLang="en-US" sz="2400" b="1">
                <a:latin typeface="宋体" pitchFamily="2" charset="-122"/>
              </a:rPr>
              <a:t>％以上，国内产品占领市场很小，但正在兴起，很快进入市场。</a:t>
            </a:r>
            <a:r>
              <a:rPr lang="zh-CN" altLang="en-US" sz="2400" b="1"/>
              <a:t> </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9621" name="Picture 5"/>
          <p:cNvPicPr>
            <a:picLocks noChangeAspect="1" noChangeArrowheads="1"/>
          </p:cNvPicPr>
          <p:nvPr>
            <p:ph idx="1"/>
          </p:nvPr>
        </p:nvPicPr>
        <p:blipFill>
          <a:blip r:embed="rId2"/>
          <a:srcRect/>
          <a:stretch>
            <a:fillRect/>
          </a:stretch>
        </p:blipFill>
        <p:spPr>
          <a:xfrm>
            <a:off x="2051050" y="1765300"/>
            <a:ext cx="6481763" cy="4548188"/>
          </a:xfrm>
          <a:noFill/>
          <a:ln/>
        </p:spPr>
      </p:pic>
      <p:sp>
        <p:nvSpPr>
          <p:cNvPr id="239623" name="Rectangle 7"/>
          <p:cNvSpPr>
            <a:spLocks noGrp="1" noChangeArrowheads="1"/>
          </p:cNvSpPr>
          <p:nvPr>
            <p:ph type="title"/>
          </p:nvPr>
        </p:nvSpPr>
        <p:spPr/>
        <p:txBody>
          <a:bodyPr/>
          <a:lstStyle/>
          <a:p>
            <a:r>
              <a:rPr lang="zh-CN" altLang="en-US" b="1">
                <a:solidFill>
                  <a:srgbClr val="008000"/>
                </a:solidFill>
              </a:rPr>
              <a:t>硬件开发环境</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Rectangle 3"/>
          <p:cNvSpPr>
            <a:spLocks noGrp="1" noChangeArrowheads="1"/>
          </p:cNvSpPr>
          <p:nvPr>
            <p:ph type="title"/>
          </p:nvPr>
        </p:nvSpPr>
        <p:spPr/>
        <p:txBody>
          <a:bodyPr/>
          <a:lstStyle/>
          <a:p>
            <a:r>
              <a:rPr lang="zh-CN" altLang="en-US" b="1">
                <a:solidFill>
                  <a:srgbClr val="FF0000"/>
                </a:solidFill>
                <a:latin typeface="宋体" pitchFamily="2" charset="-122"/>
              </a:rPr>
              <a:t>嵌入式系统应用情况</a:t>
            </a:r>
          </a:p>
        </p:txBody>
      </p:sp>
      <p:sp>
        <p:nvSpPr>
          <p:cNvPr id="134146" name="Rectangle 2"/>
          <p:cNvSpPr>
            <a:spLocks noGrp="1" noChangeArrowheads="1"/>
          </p:cNvSpPr>
          <p:nvPr>
            <p:ph type="body" sz="half" idx="1"/>
          </p:nvPr>
        </p:nvSpPr>
        <p:spPr>
          <a:xfrm>
            <a:off x="1476375" y="1339850"/>
            <a:ext cx="3429000" cy="2736850"/>
          </a:xfrm>
        </p:spPr>
        <p:txBody>
          <a:bodyPr/>
          <a:lstStyle/>
          <a:p>
            <a:r>
              <a:rPr lang="en-US" altLang="zh-CN" sz="2400" b="1">
                <a:solidFill>
                  <a:schemeClr val="accent2"/>
                </a:solidFill>
                <a:latin typeface="宋体" pitchFamily="2" charset="-122"/>
              </a:rPr>
              <a:t>1</a:t>
            </a:r>
            <a:r>
              <a:rPr lang="zh-CN" altLang="en-US" sz="2400" b="1">
                <a:solidFill>
                  <a:schemeClr val="accent2"/>
                </a:solidFill>
                <a:latin typeface="宋体" pitchFamily="2" charset="-122"/>
              </a:rPr>
              <a:t>．国外情况</a:t>
            </a:r>
            <a:endParaRPr lang="zh-CN" altLang="en-US" sz="2400" b="1">
              <a:solidFill>
                <a:schemeClr val="accent2"/>
              </a:solidFill>
              <a:latin typeface="Arial Unicode MS" pitchFamily="34" charset="-122"/>
              <a:cs typeface="Times New Roman" pitchFamily="18" charset="0"/>
            </a:endParaRPr>
          </a:p>
          <a:p>
            <a:pPr>
              <a:buFontTx/>
              <a:buNone/>
            </a:pPr>
            <a:r>
              <a:rPr lang="zh-CN" altLang="en-US" sz="2400" b="1">
                <a:solidFill>
                  <a:srgbClr val="000000"/>
                </a:solidFill>
                <a:latin typeface="宋体" pitchFamily="2" charset="-122"/>
              </a:rPr>
              <a:t>     美国：水平较高</a:t>
            </a:r>
            <a:endParaRPr lang="zh-CN" altLang="en-US" sz="2400" b="1">
              <a:solidFill>
                <a:srgbClr val="000000"/>
              </a:solidFill>
              <a:latin typeface="Arial Unicode MS" pitchFamily="34" charset="-122"/>
              <a:cs typeface="Times New Roman" pitchFamily="18" charset="0"/>
            </a:endParaRPr>
          </a:p>
          <a:p>
            <a:pPr>
              <a:buFontTx/>
              <a:buNone/>
            </a:pPr>
            <a:r>
              <a:rPr lang="zh-CN" altLang="en-US" sz="2400" b="1">
                <a:solidFill>
                  <a:srgbClr val="000000"/>
                </a:solidFill>
                <a:latin typeface="宋体" pitchFamily="2" charset="-122"/>
              </a:rPr>
              <a:t>     日本：较普及</a:t>
            </a:r>
            <a:endParaRPr lang="zh-CN" altLang="en-US" sz="2400" b="1">
              <a:solidFill>
                <a:srgbClr val="000000"/>
              </a:solidFill>
              <a:latin typeface="Arial Unicode MS" pitchFamily="34" charset="-122"/>
              <a:cs typeface="Times New Roman" pitchFamily="18" charset="0"/>
            </a:endParaRPr>
          </a:p>
          <a:p>
            <a:pPr>
              <a:buFontTx/>
              <a:buNone/>
            </a:pPr>
            <a:r>
              <a:rPr lang="zh-CN" altLang="en-US" sz="2400" b="1">
                <a:solidFill>
                  <a:srgbClr val="000000"/>
                </a:solidFill>
                <a:latin typeface="宋体" pitchFamily="2" charset="-122"/>
              </a:rPr>
              <a:t>     欧洲共同体：较好</a:t>
            </a:r>
            <a:endParaRPr lang="zh-CN" altLang="en-US" sz="2400" b="1">
              <a:solidFill>
                <a:srgbClr val="000000"/>
              </a:solidFill>
              <a:latin typeface="Arial Unicode MS" pitchFamily="34" charset="-122"/>
              <a:cs typeface="Times New Roman" pitchFamily="18" charset="0"/>
            </a:endParaRPr>
          </a:p>
          <a:p>
            <a:pPr>
              <a:buFontTx/>
              <a:buNone/>
            </a:pPr>
            <a:r>
              <a:rPr lang="zh-CN" altLang="en-US" sz="2400" b="1">
                <a:solidFill>
                  <a:srgbClr val="000000"/>
                </a:solidFill>
                <a:latin typeface="宋体" pitchFamily="2" charset="-122"/>
              </a:rPr>
              <a:t>     新加坡：一般</a:t>
            </a:r>
            <a:endParaRPr lang="zh-CN" altLang="en-US" sz="2400" b="1">
              <a:solidFill>
                <a:srgbClr val="000000"/>
              </a:solidFill>
              <a:latin typeface="Arial Unicode MS" pitchFamily="34" charset="-122"/>
              <a:cs typeface="Times New Roman" pitchFamily="18" charset="0"/>
            </a:endParaRPr>
          </a:p>
        </p:txBody>
      </p:sp>
      <p:sp>
        <p:nvSpPr>
          <p:cNvPr id="134159" name="Rectangle 15"/>
          <p:cNvSpPr>
            <a:spLocks noChangeArrowheads="1"/>
          </p:cNvSpPr>
          <p:nvPr/>
        </p:nvSpPr>
        <p:spPr bwMode="auto">
          <a:xfrm>
            <a:off x="5076825" y="1268413"/>
            <a:ext cx="3787775" cy="2879725"/>
          </a:xfrm>
          <a:prstGeom prst="rect">
            <a:avLst/>
          </a:prstGeom>
          <a:noFill/>
          <a:ln w="9525">
            <a:noFill/>
            <a:miter lim="800000"/>
            <a:headEnd/>
            <a:tailEnd/>
          </a:ln>
          <a:effectLst/>
        </p:spPr>
        <p:txBody>
          <a:bodyPr/>
          <a:lstStyle/>
          <a:p>
            <a:pPr marL="342900" indent="-342900" algn="l">
              <a:spcBef>
                <a:spcPct val="20000"/>
              </a:spcBef>
              <a:buFontTx/>
              <a:buChar char="•"/>
            </a:pPr>
            <a:r>
              <a:rPr lang="en-US" altLang="zh-CN" b="1">
                <a:solidFill>
                  <a:schemeClr val="accent2"/>
                </a:solidFill>
                <a:latin typeface="宋体" pitchFamily="2" charset="-122"/>
              </a:rPr>
              <a:t>2</a:t>
            </a:r>
            <a:r>
              <a:rPr lang="zh-CN" altLang="en-US" b="1">
                <a:solidFill>
                  <a:schemeClr val="accent2"/>
                </a:solidFill>
                <a:latin typeface="宋体" pitchFamily="2" charset="-122"/>
              </a:rPr>
              <a:t>．国内情况</a:t>
            </a:r>
            <a:endParaRPr lang="zh-CN" altLang="en-US" b="1">
              <a:solidFill>
                <a:schemeClr val="accent2"/>
              </a:solidFill>
              <a:latin typeface="Arial Unicode MS" pitchFamily="34" charset="-122"/>
              <a:cs typeface="Times New Roman" pitchFamily="18" charset="0"/>
            </a:endParaRPr>
          </a:p>
          <a:p>
            <a:pPr marL="342900" indent="-342900" algn="l">
              <a:spcBef>
                <a:spcPct val="20000"/>
              </a:spcBef>
            </a:pPr>
            <a:r>
              <a:rPr lang="zh-CN" altLang="en-US" b="1">
                <a:solidFill>
                  <a:srgbClr val="000000"/>
                </a:solidFill>
                <a:latin typeface="宋体" pitchFamily="2" charset="-122"/>
              </a:rPr>
              <a:t>     国内先进水平：一般</a:t>
            </a:r>
            <a:endParaRPr lang="zh-CN" altLang="en-US" b="1">
              <a:solidFill>
                <a:srgbClr val="000000"/>
              </a:solidFill>
              <a:latin typeface="Arial Unicode MS" pitchFamily="34" charset="-122"/>
              <a:cs typeface="Times New Roman" pitchFamily="18" charset="0"/>
            </a:endParaRPr>
          </a:p>
          <a:p>
            <a:pPr marL="342900" indent="-342900" algn="l">
              <a:spcBef>
                <a:spcPct val="20000"/>
              </a:spcBef>
            </a:pPr>
            <a:r>
              <a:rPr lang="zh-CN" altLang="en-US" b="1">
                <a:solidFill>
                  <a:srgbClr val="000000"/>
                </a:solidFill>
                <a:latin typeface="宋体" pitchFamily="2" charset="-122"/>
              </a:rPr>
              <a:t>     台湾：较好</a:t>
            </a:r>
            <a:endParaRPr lang="zh-CN" altLang="en-US" b="1">
              <a:solidFill>
                <a:srgbClr val="000000"/>
              </a:solidFill>
              <a:latin typeface="Arial Unicode MS" pitchFamily="34" charset="-122"/>
              <a:cs typeface="Times New Roman" pitchFamily="18" charset="0"/>
            </a:endParaRPr>
          </a:p>
          <a:p>
            <a:pPr marL="342900" indent="-342900" algn="l">
              <a:spcBef>
                <a:spcPct val="20000"/>
              </a:spcBef>
            </a:pPr>
            <a:r>
              <a:rPr lang="zh-CN" altLang="en-US" b="1">
                <a:solidFill>
                  <a:srgbClr val="000000"/>
                </a:solidFill>
                <a:latin typeface="宋体" pitchFamily="2" charset="-122"/>
              </a:rPr>
              <a:t>     香港：较高</a:t>
            </a:r>
            <a:endParaRPr lang="zh-CN" altLang="en-US" b="1">
              <a:solidFill>
                <a:srgbClr val="000000"/>
              </a:solidFill>
              <a:latin typeface="Arial Unicode MS" pitchFamily="34" charset="-122"/>
              <a:cs typeface="Times New Roman" pitchFamily="18" charset="0"/>
            </a:endParaRPr>
          </a:p>
          <a:p>
            <a:pPr marL="342900" indent="-342900" algn="l">
              <a:spcBef>
                <a:spcPct val="20000"/>
              </a:spcBef>
            </a:pPr>
            <a:r>
              <a:rPr lang="zh-CN" altLang="en-US" b="1">
                <a:solidFill>
                  <a:srgbClr val="000000"/>
                </a:solidFill>
                <a:latin typeface="宋体" pitchFamily="2" charset="-122"/>
              </a:rPr>
              <a:t>     澳门：一般</a:t>
            </a:r>
            <a:endParaRPr lang="zh-CN" altLang="en-US" b="1">
              <a:solidFill>
                <a:srgbClr val="000000"/>
              </a:solidFill>
              <a:latin typeface="Arial Unicode MS" pitchFamily="34" charset="-122"/>
              <a:cs typeface="Times New Roman" pitchFamily="18" charset="0"/>
            </a:endParaRPr>
          </a:p>
        </p:txBody>
      </p:sp>
      <p:pic>
        <p:nvPicPr>
          <p:cNvPr id="134161" name="Picture 17" descr="0108"/>
          <p:cNvPicPr>
            <a:picLocks noChangeAspect="1" noChangeArrowheads="1"/>
          </p:cNvPicPr>
          <p:nvPr>
            <p:ph sz="half" idx="2"/>
          </p:nvPr>
        </p:nvPicPr>
        <p:blipFill>
          <a:blip r:embed="rId2"/>
          <a:srcRect/>
          <a:stretch>
            <a:fillRect/>
          </a:stretch>
        </p:blipFill>
        <p:spPr>
          <a:xfrm>
            <a:off x="3976688" y="3644900"/>
            <a:ext cx="2378075" cy="2925763"/>
          </a:xfrm>
          <a:noFill/>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9" name="Rectangle 3"/>
          <p:cNvSpPr>
            <a:spLocks noGrp="1" noChangeArrowheads="1"/>
          </p:cNvSpPr>
          <p:nvPr>
            <p:ph type="title"/>
          </p:nvPr>
        </p:nvSpPr>
        <p:spPr/>
        <p:txBody>
          <a:bodyPr/>
          <a:lstStyle/>
          <a:p>
            <a:r>
              <a:rPr lang="zh-CN" altLang="en-US" b="1">
                <a:solidFill>
                  <a:srgbClr val="FF0000"/>
                </a:solidFill>
                <a:latin typeface="宋体" pitchFamily="2" charset="-122"/>
              </a:rPr>
              <a:t>嵌入式系统主要应用领域</a:t>
            </a:r>
            <a:r>
              <a:rPr lang="en-US" altLang="zh-CN" b="1">
                <a:solidFill>
                  <a:srgbClr val="FF0000"/>
                </a:solidFill>
                <a:latin typeface="宋体" pitchFamily="2" charset="-122"/>
              </a:rPr>
              <a:t>1</a:t>
            </a:r>
          </a:p>
        </p:txBody>
      </p:sp>
      <p:sp>
        <p:nvSpPr>
          <p:cNvPr id="265218" name="Rectangle 2"/>
          <p:cNvSpPr>
            <a:spLocks noGrp="1" noChangeArrowheads="1"/>
          </p:cNvSpPr>
          <p:nvPr>
            <p:ph type="body" sz="half" idx="1"/>
          </p:nvPr>
        </p:nvSpPr>
        <p:spPr>
          <a:xfrm>
            <a:off x="1676400" y="1052513"/>
            <a:ext cx="7143750" cy="5334000"/>
          </a:xfrm>
        </p:spPr>
        <p:txBody>
          <a:bodyPr/>
          <a:lstStyle/>
          <a:p>
            <a:r>
              <a:rPr lang="zh-CN" altLang="en-US" sz="2400" b="1">
                <a:solidFill>
                  <a:schemeClr val="accent2"/>
                </a:solidFill>
                <a:latin typeface="宋体" pitchFamily="2" charset="-122"/>
              </a:rPr>
              <a:t>国防工业、军事工业、兵器工业：</a:t>
            </a:r>
            <a:r>
              <a:rPr lang="zh-CN" altLang="en-US" sz="2400" b="1">
                <a:latin typeface="宋体" pitchFamily="2" charset="-122"/>
              </a:rPr>
              <a:t>各种武器控制（火炮控制、导弹控制、智能炸弹制导引爆装置）、坦克、舰艇、轰炸机等陆海空各种军用电子装备，雷达、电子对抗军事通信装备，野战指挥作战用各种专用设备等。我国嵌入式计算机最早用于导弹控制。</a:t>
            </a:r>
          </a:p>
        </p:txBody>
      </p:sp>
      <p:pic>
        <p:nvPicPr>
          <p:cNvPr id="265220" name="Picture 4" descr="c_3"/>
          <p:cNvPicPr>
            <a:picLocks noChangeAspect="1" noChangeArrowheads="1"/>
          </p:cNvPicPr>
          <p:nvPr>
            <p:ph sz="quarter" idx="2"/>
          </p:nvPr>
        </p:nvPicPr>
        <p:blipFill>
          <a:blip r:embed="rId2"/>
          <a:srcRect/>
          <a:stretch>
            <a:fillRect/>
          </a:stretch>
        </p:blipFill>
        <p:spPr>
          <a:xfrm>
            <a:off x="0" y="0"/>
            <a:ext cx="1590675" cy="1685925"/>
          </a:xfrm>
          <a:noFill/>
          <a:ln/>
        </p:spPr>
      </p:pic>
      <p:pic>
        <p:nvPicPr>
          <p:cNvPr id="265225" name="Picture 9" descr="han"/>
          <p:cNvPicPr>
            <a:picLocks noChangeAspect="1" noChangeArrowheads="1"/>
          </p:cNvPicPr>
          <p:nvPr/>
        </p:nvPicPr>
        <p:blipFill>
          <a:blip r:embed="rId3"/>
          <a:srcRect/>
          <a:stretch>
            <a:fillRect/>
          </a:stretch>
        </p:blipFill>
        <p:spPr bwMode="auto">
          <a:xfrm>
            <a:off x="0" y="4578350"/>
            <a:ext cx="3779838" cy="2306638"/>
          </a:xfrm>
          <a:prstGeom prst="rect">
            <a:avLst/>
          </a:prstGeom>
          <a:noFill/>
        </p:spPr>
      </p:pic>
      <p:pic>
        <p:nvPicPr>
          <p:cNvPr id="265226" name="Picture 10" descr="http://image2.sina.com.cn/jc/2005-04-12/U28P27T1D280320F26DT20050412074831.jpg"/>
          <p:cNvPicPr>
            <a:picLocks noChangeAspect="1" noChangeArrowheads="1"/>
          </p:cNvPicPr>
          <p:nvPr/>
        </p:nvPicPr>
        <p:blipFill>
          <a:blip r:embed="rId4" r:link="rId5"/>
          <a:srcRect/>
          <a:stretch>
            <a:fillRect/>
          </a:stretch>
        </p:blipFill>
        <p:spPr bwMode="auto">
          <a:xfrm>
            <a:off x="6300788" y="4589463"/>
            <a:ext cx="2843212" cy="2268537"/>
          </a:xfrm>
          <a:prstGeom prst="rect">
            <a:avLst/>
          </a:prstGeom>
          <a:noFill/>
          <a:ln w="9525">
            <a:noFill/>
            <a:miter lim="800000"/>
            <a:headEnd/>
            <a:tailEnd/>
          </a:ln>
        </p:spPr>
      </p:pic>
      <p:pic>
        <p:nvPicPr>
          <p:cNvPr id="265227" name="Picture 11" descr="http://img.pcpop.com/upimg3/2005/7/26/1288213935244402.jpg"/>
          <p:cNvPicPr>
            <a:picLocks noChangeAspect="1" noChangeArrowheads="1"/>
          </p:cNvPicPr>
          <p:nvPr/>
        </p:nvPicPr>
        <p:blipFill>
          <a:blip r:embed="rId6" r:link="rId7"/>
          <a:srcRect/>
          <a:stretch>
            <a:fillRect/>
          </a:stretch>
        </p:blipFill>
        <p:spPr bwMode="auto">
          <a:xfrm>
            <a:off x="0" y="1700213"/>
            <a:ext cx="1958975" cy="2881312"/>
          </a:xfrm>
          <a:prstGeom prst="rect">
            <a:avLst/>
          </a:prstGeom>
          <a:noFill/>
          <a:ln w="9525">
            <a:noFill/>
            <a:miter lim="800000"/>
            <a:headEnd/>
            <a:tailEnd/>
          </a:ln>
        </p:spPr>
      </p:pic>
      <p:pic>
        <p:nvPicPr>
          <p:cNvPr id="265228" name="Picture 12" descr="http://news.huash.com/img/2003-10/16/xin_a207e41cff3e11d79f5d000bcddce6dc.jpg"/>
          <p:cNvPicPr>
            <a:picLocks noChangeAspect="1" noChangeArrowheads="1"/>
          </p:cNvPicPr>
          <p:nvPr/>
        </p:nvPicPr>
        <p:blipFill>
          <a:blip r:embed="rId8" r:link="rId9"/>
          <a:srcRect/>
          <a:stretch>
            <a:fillRect/>
          </a:stretch>
        </p:blipFill>
        <p:spPr bwMode="auto">
          <a:xfrm>
            <a:off x="7200900" y="2997200"/>
            <a:ext cx="1943100" cy="1697038"/>
          </a:xfrm>
          <a:prstGeom prst="rect">
            <a:avLst/>
          </a:prstGeom>
          <a:noFill/>
          <a:ln w="9525">
            <a:noFill/>
            <a:miter lim="800000"/>
            <a:headEnd/>
            <a:tailEnd/>
          </a:ln>
        </p:spPr>
      </p:pic>
      <p:pic>
        <p:nvPicPr>
          <p:cNvPr id="265222" name="Picture 6" descr="hzjzb104"/>
          <p:cNvPicPr>
            <a:picLocks noChangeAspect="1" noChangeArrowheads="1"/>
          </p:cNvPicPr>
          <p:nvPr>
            <p:ph sz="quarter" idx="3"/>
          </p:nvPr>
        </p:nvPicPr>
        <p:blipFill>
          <a:blip r:embed="rId10"/>
          <a:srcRect/>
          <a:stretch>
            <a:fillRect/>
          </a:stretch>
        </p:blipFill>
        <p:spPr>
          <a:xfrm>
            <a:off x="3168650" y="4562475"/>
            <a:ext cx="3203575" cy="2295525"/>
          </a:xfrm>
          <a:noFill/>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1" name="Rectangle 3"/>
          <p:cNvSpPr>
            <a:spLocks noGrp="1" noChangeArrowheads="1"/>
          </p:cNvSpPr>
          <p:nvPr>
            <p:ph type="title"/>
          </p:nvPr>
        </p:nvSpPr>
        <p:spPr/>
        <p:txBody>
          <a:bodyPr/>
          <a:lstStyle/>
          <a:p>
            <a:r>
              <a:rPr lang="zh-CN" altLang="en-US" b="1">
                <a:solidFill>
                  <a:srgbClr val="FF0000"/>
                </a:solidFill>
                <a:latin typeface="宋体" pitchFamily="2" charset="-122"/>
              </a:rPr>
              <a:t>嵌入式系统主要应用领域</a:t>
            </a:r>
            <a:r>
              <a:rPr lang="en-US" altLang="zh-CN" b="1">
                <a:solidFill>
                  <a:srgbClr val="FF0000"/>
                </a:solidFill>
                <a:latin typeface="宋体" pitchFamily="2" charset="-122"/>
              </a:rPr>
              <a:t>2</a:t>
            </a:r>
          </a:p>
        </p:txBody>
      </p:sp>
      <p:sp>
        <p:nvSpPr>
          <p:cNvPr id="135170" name="Rectangle 2"/>
          <p:cNvSpPr>
            <a:spLocks noGrp="1" noChangeArrowheads="1"/>
          </p:cNvSpPr>
          <p:nvPr>
            <p:ph type="body" sz="half" idx="1"/>
          </p:nvPr>
        </p:nvSpPr>
        <p:spPr>
          <a:xfrm>
            <a:off x="1692275" y="1052513"/>
            <a:ext cx="7216775" cy="2016125"/>
          </a:xfrm>
        </p:spPr>
        <p:txBody>
          <a:bodyPr/>
          <a:lstStyle/>
          <a:p>
            <a:r>
              <a:rPr lang="zh-CN" altLang="en-US" sz="2400" b="1">
                <a:solidFill>
                  <a:schemeClr val="accent2"/>
                </a:solidFill>
                <a:latin typeface="宋体" pitchFamily="2" charset="-122"/>
              </a:rPr>
              <a:t>信息家电、民用设备：</a:t>
            </a:r>
            <a:r>
              <a:rPr lang="zh-CN" altLang="en-US" sz="2400" b="1">
                <a:latin typeface="宋体" pitchFamily="2" charset="-122"/>
              </a:rPr>
              <a:t>各种信息家电产品，如数字电视机、机顶盒，数码相机，</a:t>
            </a:r>
            <a:r>
              <a:rPr lang="en-US" altLang="zh-CN" sz="2400" b="1">
                <a:latin typeface="宋体" pitchFamily="2" charset="-122"/>
              </a:rPr>
              <a:t>VCD</a:t>
            </a:r>
            <a:r>
              <a:rPr lang="zh-CN" altLang="en-US" sz="2400" b="1">
                <a:latin typeface="宋体" pitchFamily="2" charset="-122"/>
              </a:rPr>
              <a:t>、</a:t>
            </a:r>
            <a:r>
              <a:rPr lang="en-US" altLang="zh-CN" sz="2400" b="1">
                <a:latin typeface="宋体" pitchFamily="2" charset="-122"/>
              </a:rPr>
              <a:t>DVD</a:t>
            </a:r>
            <a:r>
              <a:rPr lang="zh-CN" altLang="en-US" sz="2400" b="1">
                <a:latin typeface="宋体" pitchFamily="2" charset="-122"/>
              </a:rPr>
              <a:t>音响设备，可视电话，家庭网络设备，洗衣机，网络冰箱，网络空调，智能玩具，其他</a:t>
            </a:r>
            <a:r>
              <a:rPr lang="zh-CN" altLang="en-US" sz="2400" b="1">
                <a:solidFill>
                  <a:srgbClr val="000000"/>
                </a:solidFill>
                <a:latin typeface="宋体" pitchFamily="2" charset="-122"/>
              </a:rPr>
              <a:t>消费类电子产品</a:t>
            </a:r>
            <a:r>
              <a:rPr lang="zh-CN" altLang="en-US" sz="2400" b="1">
                <a:latin typeface="宋体" pitchFamily="2" charset="-122"/>
              </a:rPr>
              <a:t>等。</a:t>
            </a:r>
            <a:endParaRPr lang="zh-CN" altLang="en-US" sz="2400"/>
          </a:p>
        </p:txBody>
      </p:sp>
      <p:pic>
        <p:nvPicPr>
          <p:cNvPr id="135172" name="Picture 4" descr="6ch"/>
          <p:cNvPicPr>
            <a:picLocks noChangeAspect="1" noChangeArrowheads="1"/>
          </p:cNvPicPr>
          <p:nvPr>
            <p:ph sz="quarter" idx="2"/>
          </p:nvPr>
        </p:nvPicPr>
        <p:blipFill>
          <a:blip r:embed="rId2"/>
          <a:srcRect/>
          <a:stretch>
            <a:fillRect/>
          </a:stretch>
        </p:blipFill>
        <p:spPr>
          <a:xfrm>
            <a:off x="3203575" y="4724400"/>
            <a:ext cx="1798638" cy="1798638"/>
          </a:xfrm>
          <a:noFill/>
          <a:ln/>
        </p:spPr>
      </p:pic>
      <p:pic>
        <p:nvPicPr>
          <p:cNvPr id="135174" name="Picture 6" descr="59140"/>
          <p:cNvPicPr>
            <a:picLocks noChangeAspect="1" noChangeArrowheads="1"/>
          </p:cNvPicPr>
          <p:nvPr>
            <p:ph sz="quarter" idx="3"/>
          </p:nvPr>
        </p:nvPicPr>
        <p:blipFill>
          <a:blip r:embed="rId3"/>
          <a:srcRect/>
          <a:stretch>
            <a:fillRect/>
          </a:stretch>
        </p:blipFill>
        <p:spPr>
          <a:xfrm>
            <a:off x="8064500" y="3860800"/>
            <a:ext cx="1079500" cy="1079500"/>
          </a:xfrm>
          <a:noFill/>
          <a:ln/>
        </p:spPr>
      </p:pic>
      <p:pic>
        <p:nvPicPr>
          <p:cNvPr id="135176" name="Picture 8" descr="2127061"/>
          <p:cNvPicPr>
            <a:picLocks noChangeAspect="1" noChangeArrowheads="1"/>
          </p:cNvPicPr>
          <p:nvPr/>
        </p:nvPicPr>
        <p:blipFill>
          <a:blip r:embed="rId4"/>
          <a:srcRect/>
          <a:stretch>
            <a:fillRect/>
          </a:stretch>
        </p:blipFill>
        <p:spPr bwMode="auto">
          <a:xfrm>
            <a:off x="6300788" y="5373688"/>
            <a:ext cx="1593850" cy="1196975"/>
          </a:xfrm>
          <a:prstGeom prst="rect">
            <a:avLst/>
          </a:prstGeom>
          <a:noFill/>
        </p:spPr>
      </p:pic>
      <p:pic>
        <p:nvPicPr>
          <p:cNvPr id="135177" name="Picture 9" descr="05070713154031t"/>
          <p:cNvPicPr>
            <a:picLocks noChangeAspect="1" noChangeArrowheads="1"/>
          </p:cNvPicPr>
          <p:nvPr/>
        </p:nvPicPr>
        <p:blipFill>
          <a:blip r:embed="rId5"/>
          <a:srcRect/>
          <a:stretch>
            <a:fillRect/>
          </a:stretch>
        </p:blipFill>
        <p:spPr bwMode="auto">
          <a:xfrm>
            <a:off x="6659563" y="4221163"/>
            <a:ext cx="1143000" cy="885825"/>
          </a:xfrm>
          <a:prstGeom prst="rect">
            <a:avLst/>
          </a:prstGeom>
          <a:noFill/>
        </p:spPr>
      </p:pic>
      <p:pic>
        <p:nvPicPr>
          <p:cNvPr id="135178" name="Picture 10" descr="11-11-14-38-658200547"/>
          <p:cNvPicPr>
            <a:picLocks noChangeAspect="1" noChangeArrowheads="1"/>
          </p:cNvPicPr>
          <p:nvPr/>
        </p:nvPicPr>
        <p:blipFill>
          <a:blip r:embed="rId6"/>
          <a:srcRect/>
          <a:stretch>
            <a:fillRect/>
          </a:stretch>
        </p:blipFill>
        <p:spPr bwMode="auto">
          <a:xfrm>
            <a:off x="0" y="908050"/>
            <a:ext cx="1905000" cy="2089150"/>
          </a:xfrm>
          <a:prstGeom prst="rect">
            <a:avLst/>
          </a:prstGeom>
          <a:noFill/>
        </p:spPr>
      </p:pic>
      <p:pic>
        <p:nvPicPr>
          <p:cNvPr id="290819" name="Picture 3" descr="200581114154195675"/>
          <p:cNvPicPr>
            <a:picLocks noChangeAspect="1" noChangeArrowheads="1"/>
          </p:cNvPicPr>
          <p:nvPr/>
        </p:nvPicPr>
        <p:blipFill>
          <a:blip r:embed="rId7"/>
          <a:srcRect/>
          <a:stretch>
            <a:fillRect/>
          </a:stretch>
        </p:blipFill>
        <p:spPr bwMode="auto">
          <a:xfrm>
            <a:off x="0" y="2924175"/>
            <a:ext cx="1905000" cy="1905000"/>
          </a:xfrm>
          <a:prstGeom prst="rect">
            <a:avLst/>
          </a:prstGeom>
          <a:noFill/>
        </p:spPr>
      </p:pic>
      <p:pic>
        <p:nvPicPr>
          <p:cNvPr id="290820" name="Picture 4" descr="_200571494910388"/>
          <p:cNvPicPr>
            <a:picLocks noChangeAspect="1" noChangeArrowheads="1"/>
          </p:cNvPicPr>
          <p:nvPr/>
        </p:nvPicPr>
        <p:blipFill>
          <a:blip r:embed="rId8"/>
          <a:srcRect/>
          <a:stretch>
            <a:fillRect/>
          </a:stretch>
        </p:blipFill>
        <p:spPr bwMode="auto">
          <a:xfrm>
            <a:off x="1835150" y="4797425"/>
            <a:ext cx="1728788" cy="1728788"/>
          </a:xfrm>
          <a:prstGeom prst="rect">
            <a:avLst/>
          </a:prstGeom>
          <a:noFill/>
        </p:spPr>
      </p:pic>
      <p:pic>
        <p:nvPicPr>
          <p:cNvPr id="290824" name="Picture 8" descr="shop365图片"/>
          <p:cNvPicPr>
            <a:picLocks noChangeAspect="1" noChangeArrowheads="1"/>
          </p:cNvPicPr>
          <p:nvPr/>
        </p:nvPicPr>
        <p:blipFill>
          <a:blip r:embed="rId9"/>
          <a:srcRect/>
          <a:stretch>
            <a:fillRect/>
          </a:stretch>
        </p:blipFill>
        <p:spPr bwMode="auto">
          <a:xfrm>
            <a:off x="3851275" y="2852738"/>
            <a:ext cx="830263" cy="1622425"/>
          </a:xfrm>
          <a:prstGeom prst="rect">
            <a:avLst/>
          </a:prstGeom>
          <a:noFill/>
        </p:spPr>
      </p:pic>
      <p:pic>
        <p:nvPicPr>
          <p:cNvPr id="290826" name="Picture 10" descr="shop365图片"/>
          <p:cNvPicPr>
            <a:picLocks noChangeAspect="1" noChangeArrowheads="1"/>
          </p:cNvPicPr>
          <p:nvPr/>
        </p:nvPicPr>
        <p:blipFill>
          <a:blip r:embed="rId10"/>
          <a:srcRect/>
          <a:stretch>
            <a:fillRect/>
          </a:stretch>
        </p:blipFill>
        <p:spPr bwMode="auto">
          <a:xfrm>
            <a:off x="7164388" y="2997200"/>
            <a:ext cx="1695450" cy="569913"/>
          </a:xfrm>
          <a:prstGeom prst="rect">
            <a:avLst/>
          </a:prstGeom>
          <a:noFill/>
        </p:spPr>
      </p:pic>
      <p:pic>
        <p:nvPicPr>
          <p:cNvPr id="290828" name="Picture 12" descr="shop365图片"/>
          <p:cNvPicPr>
            <a:picLocks noChangeAspect="1" noChangeArrowheads="1"/>
          </p:cNvPicPr>
          <p:nvPr/>
        </p:nvPicPr>
        <p:blipFill>
          <a:blip r:embed="rId11"/>
          <a:srcRect/>
          <a:stretch>
            <a:fillRect/>
          </a:stretch>
        </p:blipFill>
        <p:spPr bwMode="auto">
          <a:xfrm>
            <a:off x="5076825" y="2997200"/>
            <a:ext cx="1550988" cy="968375"/>
          </a:xfrm>
          <a:prstGeom prst="rect">
            <a:avLst/>
          </a:prstGeom>
          <a:noFill/>
        </p:spPr>
      </p:pic>
      <p:pic>
        <p:nvPicPr>
          <p:cNvPr id="290830" name="Picture 14" descr="shop365图片"/>
          <p:cNvPicPr>
            <a:picLocks noChangeAspect="1" noChangeArrowheads="1"/>
          </p:cNvPicPr>
          <p:nvPr/>
        </p:nvPicPr>
        <p:blipFill>
          <a:blip r:embed="rId12"/>
          <a:srcRect/>
          <a:stretch>
            <a:fillRect/>
          </a:stretch>
        </p:blipFill>
        <p:spPr bwMode="auto">
          <a:xfrm>
            <a:off x="7896225" y="5307013"/>
            <a:ext cx="1247775" cy="1550987"/>
          </a:xfrm>
          <a:prstGeom prst="rect">
            <a:avLst/>
          </a:prstGeom>
          <a:noFill/>
        </p:spPr>
      </p:pic>
      <p:pic>
        <p:nvPicPr>
          <p:cNvPr id="290832" name="Picture 16" descr="shop365图片"/>
          <p:cNvPicPr>
            <a:picLocks noChangeAspect="1" noChangeArrowheads="1"/>
          </p:cNvPicPr>
          <p:nvPr/>
        </p:nvPicPr>
        <p:blipFill>
          <a:blip r:embed="rId13"/>
          <a:srcRect/>
          <a:stretch>
            <a:fillRect/>
          </a:stretch>
        </p:blipFill>
        <p:spPr bwMode="auto">
          <a:xfrm>
            <a:off x="2051050" y="3213100"/>
            <a:ext cx="1508125" cy="1550988"/>
          </a:xfrm>
          <a:prstGeom prst="rect">
            <a:avLst/>
          </a:prstGeom>
          <a:noFill/>
        </p:spPr>
      </p:pic>
      <p:pic>
        <p:nvPicPr>
          <p:cNvPr id="290834" name="Picture 18" descr="shop365图片"/>
          <p:cNvPicPr>
            <a:picLocks noChangeAspect="1" noChangeArrowheads="1"/>
          </p:cNvPicPr>
          <p:nvPr/>
        </p:nvPicPr>
        <p:blipFill>
          <a:blip r:embed="rId14"/>
          <a:srcRect/>
          <a:stretch>
            <a:fillRect/>
          </a:stretch>
        </p:blipFill>
        <p:spPr bwMode="auto">
          <a:xfrm>
            <a:off x="5003800" y="5373688"/>
            <a:ext cx="1152525" cy="1004887"/>
          </a:xfrm>
          <a:prstGeom prst="rect">
            <a:avLst/>
          </a:prstGeom>
          <a:noFill/>
        </p:spPr>
      </p:pic>
      <p:pic>
        <p:nvPicPr>
          <p:cNvPr id="290838" name="Picture 22" descr="shop365图片"/>
          <p:cNvPicPr>
            <a:picLocks noChangeAspect="1" noChangeArrowheads="1"/>
          </p:cNvPicPr>
          <p:nvPr/>
        </p:nvPicPr>
        <p:blipFill>
          <a:blip r:embed="rId15"/>
          <a:srcRect/>
          <a:stretch>
            <a:fillRect/>
          </a:stretch>
        </p:blipFill>
        <p:spPr bwMode="auto">
          <a:xfrm>
            <a:off x="0" y="4652963"/>
            <a:ext cx="1908175" cy="542925"/>
          </a:xfrm>
          <a:prstGeom prst="rect">
            <a:avLst/>
          </a:prstGeom>
          <a:noFill/>
        </p:spPr>
      </p:pic>
      <p:pic>
        <p:nvPicPr>
          <p:cNvPr id="290840" name="Picture 24" descr="shop365图片"/>
          <p:cNvPicPr>
            <a:picLocks noChangeAspect="1" noChangeArrowheads="1"/>
          </p:cNvPicPr>
          <p:nvPr/>
        </p:nvPicPr>
        <p:blipFill>
          <a:blip r:embed="rId16"/>
          <a:srcRect/>
          <a:stretch>
            <a:fillRect/>
          </a:stretch>
        </p:blipFill>
        <p:spPr bwMode="auto">
          <a:xfrm>
            <a:off x="4787900" y="4149725"/>
            <a:ext cx="1406525" cy="1068388"/>
          </a:xfrm>
          <a:prstGeom prst="rect">
            <a:avLst/>
          </a:prstGeom>
          <a:noFill/>
        </p:spPr>
      </p:pic>
      <p:pic>
        <p:nvPicPr>
          <p:cNvPr id="290842" name="Picture 26" descr="shop365图片"/>
          <p:cNvPicPr>
            <a:picLocks noChangeAspect="1" noChangeArrowheads="1"/>
          </p:cNvPicPr>
          <p:nvPr/>
        </p:nvPicPr>
        <p:blipFill>
          <a:blip r:embed="rId17"/>
          <a:srcRect/>
          <a:stretch>
            <a:fillRect/>
          </a:stretch>
        </p:blipFill>
        <p:spPr bwMode="auto">
          <a:xfrm>
            <a:off x="0" y="0"/>
            <a:ext cx="2051050" cy="919163"/>
          </a:xfrm>
          <a:prstGeom prst="rect">
            <a:avLst/>
          </a:prstGeom>
          <a:noFill/>
        </p:spPr>
      </p:pic>
      <p:pic>
        <p:nvPicPr>
          <p:cNvPr id="290846" name="Picture 30" descr="shop365图片"/>
          <p:cNvPicPr>
            <a:picLocks noChangeAspect="1" noChangeArrowheads="1"/>
          </p:cNvPicPr>
          <p:nvPr/>
        </p:nvPicPr>
        <p:blipFill>
          <a:blip r:embed="rId18"/>
          <a:srcRect/>
          <a:stretch>
            <a:fillRect/>
          </a:stretch>
        </p:blipFill>
        <p:spPr bwMode="auto">
          <a:xfrm>
            <a:off x="0" y="5199063"/>
            <a:ext cx="1763713" cy="1658937"/>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r>
              <a:rPr lang="zh-CN" altLang="en-US" b="1">
                <a:solidFill>
                  <a:srgbClr val="008000"/>
                </a:solidFill>
              </a:rPr>
              <a:t>考核方式</a:t>
            </a:r>
          </a:p>
        </p:txBody>
      </p:sp>
      <p:sp>
        <p:nvSpPr>
          <p:cNvPr id="202756" name="Rectangle 4"/>
          <p:cNvSpPr>
            <a:spLocks noGrp="1" noChangeArrowheads="1"/>
          </p:cNvSpPr>
          <p:nvPr>
            <p:ph type="body" sz="half" idx="1"/>
          </p:nvPr>
        </p:nvSpPr>
        <p:spPr>
          <a:xfrm>
            <a:off x="1676400" y="1295400"/>
            <a:ext cx="7143750" cy="3646488"/>
          </a:xfrm>
        </p:spPr>
        <p:txBody>
          <a:bodyPr/>
          <a:lstStyle/>
          <a:p>
            <a:pPr>
              <a:lnSpc>
                <a:spcPct val="90000"/>
              </a:lnSpc>
            </a:pPr>
            <a:r>
              <a:rPr lang="zh-CN" altLang="en-US" sz="2800" b="1">
                <a:solidFill>
                  <a:srgbClr val="3333FF"/>
                </a:solidFill>
              </a:rPr>
              <a:t>出勤</a:t>
            </a:r>
          </a:p>
          <a:p>
            <a:pPr>
              <a:lnSpc>
                <a:spcPct val="90000"/>
              </a:lnSpc>
            </a:pPr>
            <a:r>
              <a:rPr lang="zh-CN" altLang="en-US" sz="2800" b="1">
                <a:solidFill>
                  <a:srgbClr val="3333FF"/>
                </a:solidFill>
              </a:rPr>
              <a:t>作业</a:t>
            </a:r>
            <a:r>
              <a:rPr lang="zh-CN" altLang="en-US" sz="2000" b="1"/>
              <a:t>（纸质材料）</a:t>
            </a:r>
          </a:p>
          <a:p>
            <a:pPr>
              <a:lnSpc>
                <a:spcPct val="90000"/>
              </a:lnSpc>
            </a:pPr>
            <a:r>
              <a:rPr lang="zh-CN" altLang="en-US" sz="2800" b="1">
                <a:solidFill>
                  <a:srgbClr val="FF0000"/>
                </a:solidFill>
              </a:rPr>
              <a:t>课程报告</a:t>
            </a:r>
            <a:r>
              <a:rPr lang="zh-CN" altLang="en-US" sz="2000" b="1"/>
              <a:t>（纸质材料）</a:t>
            </a:r>
            <a:endParaRPr lang="zh-CN" altLang="en-US" sz="2800" b="1">
              <a:solidFill>
                <a:srgbClr val="FF0000"/>
              </a:solidFill>
            </a:endParaRPr>
          </a:p>
          <a:p>
            <a:pPr>
              <a:lnSpc>
                <a:spcPct val="90000"/>
              </a:lnSpc>
            </a:pPr>
            <a:r>
              <a:rPr lang="zh-CN" altLang="en-US" sz="2800" b="1">
                <a:solidFill>
                  <a:srgbClr val="FF0000"/>
                </a:solidFill>
              </a:rPr>
              <a:t>课程英文翻译</a:t>
            </a:r>
            <a:r>
              <a:rPr lang="zh-CN" altLang="en-US" sz="2000" b="1"/>
              <a:t>（</a:t>
            </a:r>
            <a:r>
              <a:rPr lang="en-US" altLang="zh-CN" sz="2000" b="1"/>
              <a:t>word</a:t>
            </a:r>
            <a:r>
              <a:rPr lang="zh-CN" altLang="en-US" sz="2000" b="1"/>
              <a:t>电子文档，正确排版，文件名由  </a:t>
            </a:r>
            <a:r>
              <a:rPr lang="en-US" altLang="zh-CN" sz="2000" b="1"/>
              <a:t>PDF</a:t>
            </a:r>
            <a:r>
              <a:rPr lang="zh-CN" altLang="en-US" sz="2000" b="1"/>
              <a:t>阅读器浏览页号＋姓名，如</a:t>
            </a:r>
            <a:r>
              <a:rPr lang="en-US" altLang="zh-CN" sz="2000" b="1"/>
              <a:t>P121-125</a:t>
            </a:r>
            <a:r>
              <a:rPr lang="zh-CN" altLang="en-US" sz="2000" b="1"/>
              <a:t>张三</a:t>
            </a:r>
            <a:r>
              <a:rPr lang="en-US" altLang="zh-CN" sz="2000" b="1"/>
              <a:t>.doc</a:t>
            </a:r>
            <a:r>
              <a:rPr lang="zh-CN" altLang="en-US" sz="2000" b="1"/>
              <a:t>）</a:t>
            </a:r>
          </a:p>
          <a:p>
            <a:pPr>
              <a:lnSpc>
                <a:spcPct val="90000"/>
              </a:lnSpc>
            </a:pPr>
            <a:r>
              <a:rPr lang="zh-CN" altLang="en-US" sz="2800" b="1"/>
              <a:t>创意设计</a:t>
            </a:r>
            <a:r>
              <a:rPr lang="zh-CN" altLang="en-US" sz="2000" b="1"/>
              <a:t>（纸质材料）</a:t>
            </a:r>
            <a:endParaRPr lang="zh-CN" altLang="en-US" sz="2800" b="1"/>
          </a:p>
          <a:p>
            <a:pPr>
              <a:lnSpc>
                <a:spcPct val="90000"/>
              </a:lnSpc>
            </a:pPr>
            <a:endParaRPr lang="zh-CN" altLang="en-US" sz="2800" b="1"/>
          </a:p>
          <a:p>
            <a:pPr>
              <a:lnSpc>
                <a:spcPct val="90000"/>
              </a:lnSpc>
            </a:pPr>
            <a:r>
              <a:rPr lang="en-US" altLang="zh-CN" sz="2800" b="1"/>
              <a:t>E-mail: zhaohw@jlu.edu.cn</a:t>
            </a:r>
          </a:p>
        </p:txBody>
      </p:sp>
      <p:pic>
        <p:nvPicPr>
          <p:cNvPr id="202759" name="Picture 7"/>
          <p:cNvPicPr>
            <a:picLocks noChangeAspect="1" noChangeArrowheads="1"/>
          </p:cNvPicPr>
          <p:nvPr>
            <p:ph sz="half" idx="2"/>
          </p:nvPr>
        </p:nvPicPr>
        <p:blipFill>
          <a:blip r:embed="rId2"/>
          <a:srcRect/>
          <a:stretch>
            <a:fillRect/>
          </a:stretch>
        </p:blipFill>
        <p:spPr>
          <a:xfrm>
            <a:off x="6588125" y="4927600"/>
            <a:ext cx="2016125" cy="1484313"/>
          </a:xfrm>
          <a:noFill/>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Rectangle 3"/>
          <p:cNvSpPr>
            <a:spLocks noGrp="1" noChangeArrowheads="1"/>
          </p:cNvSpPr>
          <p:nvPr>
            <p:ph type="title"/>
          </p:nvPr>
        </p:nvSpPr>
        <p:spPr/>
        <p:txBody>
          <a:bodyPr/>
          <a:lstStyle/>
          <a:p>
            <a:r>
              <a:rPr lang="zh-CN" altLang="en-US" b="1">
                <a:solidFill>
                  <a:srgbClr val="FF0000"/>
                </a:solidFill>
                <a:latin typeface="宋体" pitchFamily="2" charset="-122"/>
              </a:rPr>
              <a:t>嵌入式系统主要应用领域</a:t>
            </a:r>
            <a:r>
              <a:rPr lang="en-US" altLang="zh-CN" b="1">
                <a:solidFill>
                  <a:srgbClr val="FF0000"/>
                </a:solidFill>
                <a:latin typeface="宋体" pitchFamily="2" charset="-122"/>
              </a:rPr>
              <a:t>3</a:t>
            </a:r>
          </a:p>
        </p:txBody>
      </p:sp>
      <p:sp>
        <p:nvSpPr>
          <p:cNvPr id="136194" name="Rectangle 2"/>
          <p:cNvSpPr>
            <a:spLocks noGrp="1" noChangeArrowheads="1"/>
          </p:cNvSpPr>
          <p:nvPr>
            <p:ph type="body" sz="half" idx="1"/>
          </p:nvPr>
        </p:nvSpPr>
        <p:spPr>
          <a:xfrm>
            <a:off x="1676400" y="1295400"/>
            <a:ext cx="7143750" cy="2493963"/>
          </a:xfrm>
        </p:spPr>
        <p:txBody>
          <a:bodyPr/>
          <a:lstStyle/>
          <a:p>
            <a:pPr>
              <a:lnSpc>
                <a:spcPct val="90000"/>
              </a:lnSpc>
            </a:pPr>
            <a:r>
              <a:rPr lang="zh-CN" altLang="en-US" sz="2800" b="1">
                <a:solidFill>
                  <a:schemeClr val="accent2"/>
                </a:solidFill>
                <a:latin typeface="宋体" pitchFamily="2" charset="-122"/>
              </a:rPr>
              <a:t>工业：</a:t>
            </a:r>
            <a:r>
              <a:rPr lang="zh-CN" altLang="en-US" sz="2800" b="1">
                <a:solidFill>
                  <a:srgbClr val="000000"/>
                </a:solidFill>
                <a:latin typeface="宋体" pitchFamily="2" charset="-122"/>
              </a:rPr>
              <a:t>各种智能测量仪表、智能卡、数控装置、可编程控制器、控制机、分布式控制系统、现场总线仪表及控制系统、工业机器人、智能机器人、智能传感器、机电一体化机械设备、车载导航器、汽车电子设备、车辆与交通工程等。</a:t>
            </a:r>
            <a:endParaRPr lang="zh-CN" altLang="en-US" sz="2800" b="1">
              <a:solidFill>
                <a:srgbClr val="000000"/>
              </a:solidFill>
              <a:latin typeface="Arial Unicode MS" pitchFamily="34" charset="-122"/>
              <a:cs typeface="Times New Roman" pitchFamily="18" charset="0"/>
            </a:endParaRPr>
          </a:p>
        </p:txBody>
      </p:sp>
      <p:pic>
        <p:nvPicPr>
          <p:cNvPr id="289795" name="Picture 3" descr="GPS手机导航豪华套装828">
            <a:hlinkClick r:id="rId2"/>
          </p:cNvPr>
          <p:cNvPicPr>
            <a:picLocks noChangeAspect="1" noChangeArrowheads="1" noCrop="1"/>
          </p:cNvPicPr>
          <p:nvPr>
            <p:ph sz="quarter" idx="2"/>
          </p:nvPr>
        </p:nvPicPr>
        <p:blipFill>
          <a:blip r:embed="rId3"/>
          <a:srcRect/>
          <a:stretch>
            <a:fillRect/>
          </a:stretch>
        </p:blipFill>
        <p:spPr>
          <a:xfrm>
            <a:off x="5940425" y="3789363"/>
            <a:ext cx="1079500" cy="1079500"/>
          </a:xfrm>
          <a:noFill/>
          <a:ln/>
        </p:spPr>
      </p:pic>
      <p:pic>
        <p:nvPicPr>
          <p:cNvPr id="289798" name="Picture 6" descr="20058415344773499"/>
          <p:cNvPicPr>
            <a:picLocks noChangeAspect="1" noChangeArrowheads="1"/>
          </p:cNvPicPr>
          <p:nvPr>
            <p:ph sz="quarter" idx="3"/>
          </p:nvPr>
        </p:nvPicPr>
        <p:blipFill>
          <a:blip r:embed="rId4"/>
          <a:srcRect/>
          <a:stretch>
            <a:fillRect/>
          </a:stretch>
        </p:blipFill>
        <p:spPr>
          <a:xfrm>
            <a:off x="4211638" y="4879975"/>
            <a:ext cx="2160587" cy="1868488"/>
          </a:xfrm>
          <a:noFill/>
          <a:ln/>
        </p:spPr>
      </p:pic>
      <p:pic>
        <p:nvPicPr>
          <p:cNvPr id="289801" name="Picture 9" descr="FullG0400101"/>
          <p:cNvPicPr>
            <a:picLocks noChangeAspect="1" noChangeArrowheads="1"/>
          </p:cNvPicPr>
          <p:nvPr/>
        </p:nvPicPr>
        <p:blipFill>
          <a:blip r:embed="rId5"/>
          <a:srcRect t="25209"/>
          <a:stretch>
            <a:fillRect/>
          </a:stretch>
        </p:blipFill>
        <p:spPr bwMode="auto">
          <a:xfrm>
            <a:off x="0" y="3111500"/>
            <a:ext cx="1835150" cy="1830388"/>
          </a:xfrm>
          <a:prstGeom prst="rect">
            <a:avLst/>
          </a:prstGeom>
          <a:noFill/>
        </p:spPr>
      </p:pic>
      <p:pic>
        <p:nvPicPr>
          <p:cNvPr id="289803" name="Picture 11" descr="b_2005126114238"/>
          <p:cNvPicPr>
            <a:picLocks noChangeAspect="1" noChangeArrowheads="1"/>
          </p:cNvPicPr>
          <p:nvPr/>
        </p:nvPicPr>
        <p:blipFill>
          <a:blip r:embed="rId6"/>
          <a:srcRect/>
          <a:stretch>
            <a:fillRect/>
          </a:stretch>
        </p:blipFill>
        <p:spPr bwMode="auto">
          <a:xfrm>
            <a:off x="7415213" y="3716338"/>
            <a:ext cx="1728787" cy="1208087"/>
          </a:xfrm>
          <a:prstGeom prst="rect">
            <a:avLst/>
          </a:prstGeom>
          <a:noFill/>
        </p:spPr>
      </p:pic>
      <p:pic>
        <p:nvPicPr>
          <p:cNvPr id="289805" name="Picture 13" descr="31120300_8a0edeae7e_o"/>
          <p:cNvPicPr>
            <a:picLocks noChangeAspect="1" noChangeArrowheads="1"/>
          </p:cNvPicPr>
          <p:nvPr/>
        </p:nvPicPr>
        <p:blipFill>
          <a:blip r:embed="rId7"/>
          <a:srcRect l="9166" t="37910" r="16733"/>
          <a:stretch>
            <a:fillRect/>
          </a:stretch>
        </p:blipFill>
        <p:spPr bwMode="auto">
          <a:xfrm>
            <a:off x="0" y="4927600"/>
            <a:ext cx="2771775" cy="1741488"/>
          </a:xfrm>
          <a:prstGeom prst="rect">
            <a:avLst/>
          </a:prstGeom>
          <a:noFill/>
        </p:spPr>
      </p:pic>
      <p:pic>
        <p:nvPicPr>
          <p:cNvPr id="289808" name="Picture 16" descr="http://www.eguo.com/ware/toys/wareimages/08020000196.gif"/>
          <p:cNvPicPr>
            <a:picLocks noChangeAspect="1" noChangeArrowheads="1"/>
          </p:cNvPicPr>
          <p:nvPr/>
        </p:nvPicPr>
        <p:blipFill>
          <a:blip r:embed="rId8" r:link="rId9"/>
          <a:srcRect/>
          <a:stretch>
            <a:fillRect/>
          </a:stretch>
        </p:blipFill>
        <p:spPr bwMode="auto">
          <a:xfrm>
            <a:off x="0" y="1236663"/>
            <a:ext cx="1905000" cy="1905000"/>
          </a:xfrm>
          <a:prstGeom prst="rect">
            <a:avLst/>
          </a:prstGeom>
          <a:noFill/>
          <a:ln w="9525">
            <a:noFill/>
            <a:miter lim="800000"/>
            <a:headEnd/>
            <a:tailEnd/>
          </a:ln>
        </p:spPr>
      </p:pic>
      <p:pic>
        <p:nvPicPr>
          <p:cNvPr id="289810" name="Picture 18" descr="2005816126312407"/>
          <p:cNvPicPr>
            <a:picLocks noChangeAspect="1" noChangeArrowheads="1"/>
          </p:cNvPicPr>
          <p:nvPr/>
        </p:nvPicPr>
        <p:blipFill>
          <a:blip r:embed="rId10" cstate="print"/>
          <a:srcRect/>
          <a:stretch>
            <a:fillRect/>
          </a:stretch>
        </p:blipFill>
        <p:spPr bwMode="auto">
          <a:xfrm>
            <a:off x="2771775" y="4940300"/>
            <a:ext cx="1584325" cy="1728788"/>
          </a:xfrm>
          <a:prstGeom prst="rect">
            <a:avLst/>
          </a:prstGeom>
          <a:noFill/>
        </p:spPr>
      </p:pic>
      <p:pic>
        <p:nvPicPr>
          <p:cNvPr id="289811" name="Picture 19" descr="tu3"/>
          <p:cNvPicPr>
            <a:picLocks noChangeAspect="1" noChangeArrowheads="1"/>
          </p:cNvPicPr>
          <p:nvPr/>
        </p:nvPicPr>
        <p:blipFill>
          <a:blip r:embed="rId11"/>
          <a:srcRect/>
          <a:stretch>
            <a:fillRect/>
          </a:stretch>
        </p:blipFill>
        <p:spPr bwMode="auto">
          <a:xfrm>
            <a:off x="6084888" y="4941888"/>
            <a:ext cx="2447925" cy="1749425"/>
          </a:xfrm>
          <a:prstGeom prst="rect">
            <a:avLst/>
          </a:prstGeom>
          <a:noFill/>
        </p:spPr>
      </p:pic>
      <p:pic>
        <p:nvPicPr>
          <p:cNvPr id="289813" name="Picture 21" descr="sMPM451"/>
          <p:cNvPicPr>
            <a:picLocks noChangeAspect="1" noChangeArrowheads="1"/>
          </p:cNvPicPr>
          <p:nvPr/>
        </p:nvPicPr>
        <p:blipFill>
          <a:blip r:embed="rId12"/>
          <a:srcRect t="19884" b="30409"/>
          <a:stretch>
            <a:fillRect/>
          </a:stretch>
        </p:blipFill>
        <p:spPr bwMode="auto">
          <a:xfrm>
            <a:off x="4211638" y="3789363"/>
            <a:ext cx="1581150" cy="1079500"/>
          </a:xfrm>
          <a:prstGeom prst="rect">
            <a:avLst/>
          </a:prstGeom>
          <a:noFill/>
        </p:spPr>
      </p:pic>
      <p:pic>
        <p:nvPicPr>
          <p:cNvPr id="289815" name="Picture 23" descr="1110503762030"/>
          <p:cNvPicPr>
            <a:picLocks noChangeAspect="1" noChangeArrowheads="1"/>
          </p:cNvPicPr>
          <p:nvPr/>
        </p:nvPicPr>
        <p:blipFill>
          <a:blip r:embed="rId13"/>
          <a:srcRect/>
          <a:stretch>
            <a:fillRect/>
          </a:stretch>
        </p:blipFill>
        <p:spPr bwMode="auto">
          <a:xfrm>
            <a:off x="2195513" y="3789363"/>
            <a:ext cx="1512887" cy="1073150"/>
          </a:xfrm>
          <a:prstGeom prst="rect">
            <a:avLst/>
          </a:prstGeom>
          <a:noFill/>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7" name="Rectangle 3"/>
          <p:cNvSpPr>
            <a:spLocks noGrp="1" noChangeArrowheads="1"/>
          </p:cNvSpPr>
          <p:nvPr>
            <p:ph type="title"/>
          </p:nvPr>
        </p:nvSpPr>
        <p:spPr/>
        <p:txBody>
          <a:bodyPr/>
          <a:lstStyle/>
          <a:p>
            <a:r>
              <a:rPr lang="zh-CN" altLang="en-US" b="1">
                <a:solidFill>
                  <a:srgbClr val="FF0000"/>
                </a:solidFill>
                <a:latin typeface="宋体" pitchFamily="2" charset="-122"/>
              </a:rPr>
              <a:t>嵌入式系统主要应用领域</a:t>
            </a:r>
            <a:r>
              <a:rPr lang="en-US" altLang="zh-CN" b="1">
                <a:solidFill>
                  <a:srgbClr val="FF0000"/>
                </a:solidFill>
                <a:latin typeface="宋体" pitchFamily="2" charset="-122"/>
              </a:rPr>
              <a:t>4</a:t>
            </a:r>
          </a:p>
        </p:txBody>
      </p:sp>
      <p:sp>
        <p:nvSpPr>
          <p:cNvPr id="297986" name="Rectangle 2"/>
          <p:cNvSpPr>
            <a:spLocks noGrp="1" noChangeArrowheads="1"/>
          </p:cNvSpPr>
          <p:nvPr>
            <p:ph type="body" sz="half" idx="1"/>
          </p:nvPr>
        </p:nvSpPr>
        <p:spPr>
          <a:xfrm>
            <a:off x="1908175" y="1412875"/>
            <a:ext cx="6911975" cy="2376488"/>
          </a:xfrm>
        </p:spPr>
        <p:txBody>
          <a:bodyPr/>
          <a:lstStyle/>
          <a:p>
            <a:r>
              <a:rPr lang="zh-CN" altLang="en-US" sz="2800" b="1">
                <a:solidFill>
                  <a:schemeClr val="accent2"/>
                </a:solidFill>
                <a:latin typeface="宋体" pitchFamily="2" charset="-122"/>
              </a:rPr>
              <a:t>商业：</a:t>
            </a:r>
            <a:r>
              <a:rPr lang="zh-CN" altLang="en-US" sz="2800" b="1">
                <a:latin typeface="宋体" pitchFamily="2" charset="-122"/>
              </a:rPr>
              <a:t>各类收款机、电子秤、条形码阅读机、商用终端、银行点钞机、</a:t>
            </a:r>
            <a:r>
              <a:rPr lang="en-US" altLang="zh-CN" sz="2800" b="1">
                <a:latin typeface="宋体" pitchFamily="2" charset="-122"/>
              </a:rPr>
              <a:t>IC</a:t>
            </a:r>
            <a:r>
              <a:rPr lang="zh-CN" altLang="en-US" sz="2800" b="1">
                <a:latin typeface="宋体" pitchFamily="2" charset="-122"/>
              </a:rPr>
              <a:t>卡输入设备、取款机、自动柜员机、自动服务终端、防盗系统、各种银行专业外围设备、</a:t>
            </a:r>
            <a:r>
              <a:rPr lang="zh-CN" altLang="en-US" sz="2800" b="1">
                <a:solidFill>
                  <a:srgbClr val="000000"/>
                </a:solidFill>
                <a:latin typeface="宋体" pitchFamily="2" charset="-122"/>
              </a:rPr>
              <a:t>智能金融器具、</a:t>
            </a:r>
            <a:r>
              <a:rPr lang="zh-CN" altLang="en-US" sz="2800" b="1">
                <a:latin typeface="宋体" pitchFamily="2" charset="-122"/>
              </a:rPr>
              <a:t>远程教育。</a:t>
            </a:r>
            <a:endParaRPr lang="zh-CN" altLang="en-US" sz="2800"/>
          </a:p>
        </p:txBody>
      </p:sp>
      <p:pic>
        <p:nvPicPr>
          <p:cNvPr id="297988" name="Picture 4" descr="030722095406405776"/>
          <p:cNvPicPr>
            <a:picLocks noChangeAspect="1" noChangeArrowheads="1"/>
          </p:cNvPicPr>
          <p:nvPr>
            <p:ph sz="quarter" idx="2"/>
          </p:nvPr>
        </p:nvPicPr>
        <p:blipFill>
          <a:blip r:embed="rId2"/>
          <a:srcRect/>
          <a:stretch>
            <a:fillRect/>
          </a:stretch>
        </p:blipFill>
        <p:spPr>
          <a:xfrm>
            <a:off x="3243263" y="4548188"/>
            <a:ext cx="1905000" cy="1905000"/>
          </a:xfrm>
          <a:noFill/>
          <a:ln/>
        </p:spPr>
      </p:pic>
      <p:sp>
        <p:nvSpPr>
          <p:cNvPr id="297993" name="AutoShape 9" descr="06102000019"/>
          <p:cNvSpPr>
            <a:spLocks noChangeAspect="1" noChangeArrowheads="1"/>
          </p:cNvSpPr>
          <p:nvPr/>
        </p:nvSpPr>
        <p:spPr bwMode="auto">
          <a:xfrm>
            <a:off x="4419600" y="3276600"/>
            <a:ext cx="304800" cy="304800"/>
          </a:xfrm>
          <a:prstGeom prst="rect">
            <a:avLst/>
          </a:prstGeom>
          <a:noFill/>
        </p:spPr>
        <p:txBody>
          <a:bodyPr/>
          <a:lstStyle/>
          <a:p>
            <a:endParaRPr lang="zh-CN" altLang="en-US"/>
          </a:p>
        </p:txBody>
      </p:sp>
      <p:sp>
        <p:nvSpPr>
          <p:cNvPr id="297995" name="AutoShape 11" descr="06102000019"/>
          <p:cNvSpPr>
            <a:spLocks noChangeAspect="1" noChangeArrowheads="1"/>
          </p:cNvSpPr>
          <p:nvPr/>
        </p:nvSpPr>
        <p:spPr bwMode="auto">
          <a:xfrm>
            <a:off x="4419600" y="3276600"/>
            <a:ext cx="304800" cy="304800"/>
          </a:xfrm>
          <a:prstGeom prst="rect">
            <a:avLst/>
          </a:prstGeom>
          <a:noFill/>
        </p:spPr>
        <p:txBody>
          <a:bodyPr/>
          <a:lstStyle/>
          <a:p>
            <a:endParaRPr lang="zh-CN" altLang="en-US"/>
          </a:p>
        </p:txBody>
      </p:sp>
      <p:pic>
        <p:nvPicPr>
          <p:cNvPr id="297998" name="Picture 14" descr="http://www.eguo.com/ware/use/wareimages/06102000019.gif"/>
          <p:cNvPicPr>
            <a:picLocks noChangeAspect="1" noChangeArrowheads="1"/>
          </p:cNvPicPr>
          <p:nvPr/>
        </p:nvPicPr>
        <p:blipFill>
          <a:blip r:embed="rId3" r:link="rId4"/>
          <a:srcRect/>
          <a:stretch>
            <a:fillRect/>
          </a:stretch>
        </p:blipFill>
        <p:spPr bwMode="auto">
          <a:xfrm>
            <a:off x="0" y="4581525"/>
            <a:ext cx="1835150" cy="1835150"/>
          </a:xfrm>
          <a:prstGeom prst="rect">
            <a:avLst/>
          </a:prstGeom>
          <a:noFill/>
          <a:ln w="9525">
            <a:noFill/>
            <a:miter lim="800000"/>
            <a:headEnd/>
            <a:tailEnd/>
          </a:ln>
        </p:spPr>
      </p:pic>
      <p:pic>
        <p:nvPicPr>
          <p:cNvPr id="298000" name="Picture 16" descr="70"/>
          <p:cNvPicPr>
            <a:picLocks noChangeAspect="1" noChangeArrowheads="1"/>
          </p:cNvPicPr>
          <p:nvPr/>
        </p:nvPicPr>
        <p:blipFill>
          <a:blip r:embed="rId5"/>
          <a:srcRect/>
          <a:stretch>
            <a:fillRect/>
          </a:stretch>
        </p:blipFill>
        <p:spPr bwMode="auto">
          <a:xfrm>
            <a:off x="1619250" y="4581525"/>
            <a:ext cx="1689100" cy="1868488"/>
          </a:xfrm>
          <a:prstGeom prst="rect">
            <a:avLst/>
          </a:prstGeom>
          <a:noFill/>
        </p:spPr>
      </p:pic>
      <p:pic>
        <p:nvPicPr>
          <p:cNvPr id="298003" name="Picture 19" descr="http://www.cbiq.com/vip/sys_company/info_photo/CBIQMessagePic/binnhu/20050804151520.gif"/>
          <p:cNvPicPr>
            <a:picLocks noChangeAspect="1" noChangeArrowheads="1"/>
          </p:cNvPicPr>
          <p:nvPr/>
        </p:nvPicPr>
        <p:blipFill>
          <a:blip r:embed="rId6" r:link="rId7"/>
          <a:srcRect/>
          <a:stretch>
            <a:fillRect/>
          </a:stretch>
        </p:blipFill>
        <p:spPr bwMode="auto">
          <a:xfrm>
            <a:off x="5715000" y="4508500"/>
            <a:ext cx="3429000" cy="1943100"/>
          </a:xfrm>
          <a:prstGeom prst="rect">
            <a:avLst/>
          </a:prstGeom>
          <a:noFill/>
          <a:ln w="9525">
            <a:noFill/>
            <a:miter lim="800000"/>
            <a:headEnd/>
            <a:tailEnd/>
          </a:ln>
        </p:spPr>
      </p:pic>
      <p:pic>
        <p:nvPicPr>
          <p:cNvPr id="297990" name="Picture 6" descr="0402090010513126322"/>
          <p:cNvPicPr>
            <a:picLocks noChangeAspect="1" noChangeArrowheads="1"/>
          </p:cNvPicPr>
          <p:nvPr>
            <p:ph sz="quarter" idx="3"/>
          </p:nvPr>
        </p:nvPicPr>
        <p:blipFill>
          <a:blip r:embed="rId8"/>
          <a:srcRect/>
          <a:stretch>
            <a:fillRect/>
          </a:stretch>
        </p:blipFill>
        <p:spPr>
          <a:xfrm>
            <a:off x="4643438" y="4508500"/>
            <a:ext cx="2160587" cy="1965325"/>
          </a:xfrm>
          <a:noFill/>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9" name="Rectangle 3"/>
          <p:cNvSpPr>
            <a:spLocks noGrp="1" noChangeArrowheads="1"/>
          </p:cNvSpPr>
          <p:nvPr>
            <p:ph type="title"/>
          </p:nvPr>
        </p:nvSpPr>
        <p:spPr/>
        <p:txBody>
          <a:bodyPr/>
          <a:lstStyle/>
          <a:p>
            <a:r>
              <a:rPr lang="zh-CN" altLang="en-US" b="1">
                <a:solidFill>
                  <a:srgbClr val="FF0000"/>
                </a:solidFill>
                <a:latin typeface="宋体" pitchFamily="2" charset="-122"/>
              </a:rPr>
              <a:t>嵌入式系统主要应用领域</a:t>
            </a:r>
            <a:r>
              <a:rPr lang="en-US" altLang="zh-CN" b="1">
                <a:solidFill>
                  <a:srgbClr val="FF0000"/>
                </a:solidFill>
                <a:latin typeface="宋体" pitchFamily="2" charset="-122"/>
              </a:rPr>
              <a:t>5</a:t>
            </a:r>
          </a:p>
        </p:txBody>
      </p:sp>
      <p:sp>
        <p:nvSpPr>
          <p:cNvPr id="137218" name="Rectangle 2"/>
          <p:cNvSpPr>
            <a:spLocks noGrp="1" noChangeArrowheads="1"/>
          </p:cNvSpPr>
          <p:nvPr>
            <p:ph type="body" sz="half" idx="1"/>
          </p:nvPr>
        </p:nvSpPr>
        <p:spPr>
          <a:xfrm>
            <a:off x="1676400" y="1295400"/>
            <a:ext cx="7216775" cy="3070225"/>
          </a:xfrm>
        </p:spPr>
        <p:txBody>
          <a:bodyPr/>
          <a:lstStyle/>
          <a:p>
            <a:r>
              <a:rPr lang="zh-CN" altLang="en-US" sz="2400" b="1">
                <a:solidFill>
                  <a:schemeClr val="accent2"/>
                </a:solidFill>
                <a:latin typeface="宋体" pitchFamily="2" charset="-122"/>
              </a:rPr>
              <a:t>办公自动化：</a:t>
            </a:r>
            <a:r>
              <a:rPr lang="zh-CN" altLang="en-US" sz="2400" b="1">
                <a:solidFill>
                  <a:srgbClr val="000000"/>
                </a:solidFill>
                <a:latin typeface="宋体" pitchFamily="2" charset="-122"/>
              </a:rPr>
              <a:t>复印机、打印机、传真机、扫描仪、其他计算机外围设备、掌上电脑、激光照排系统、安全监控设备、媒体手机、移动电话、寻呼机、个人数字助理（</a:t>
            </a:r>
            <a:r>
              <a:rPr lang="en-US" altLang="zh-CN" sz="2400" b="1">
                <a:solidFill>
                  <a:srgbClr val="000000"/>
                </a:solidFill>
                <a:latin typeface="宋体" pitchFamily="2" charset="-122"/>
              </a:rPr>
              <a:t>PDA</a:t>
            </a:r>
            <a:r>
              <a:rPr lang="zh-CN" altLang="en-US" sz="2400" b="1">
                <a:solidFill>
                  <a:srgbClr val="000000"/>
                </a:solidFill>
                <a:latin typeface="宋体" pitchFamily="2" charset="-122"/>
              </a:rPr>
              <a:t>）、变频空调设备、通信终端、程控交换机、网络浏览器、网络设备（路由器、交换机、</a:t>
            </a:r>
            <a:r>
              <a:rPr lang="en-US" altLang="zh-CN" sz="2400" b="1">
                <a:solidFill>
                  <a:srgbClr val="000000"/>
                </a:solidFill>
                <a:latin typeface="宋体" pitchFamily="2" charset="-122"/>
              </a:rPr>
              <a:t>Web server</a:t>
            </a:r>
            <a:r>
              <a:rPr lang="zh-CN" altLang="en-US" sz="2400" b="1">
                <a:solidFill>
                  <a:srgbClr val="000000"/>
                </a:solidFill>
                <a:latin typeface="宋体" pitchFamily="2" charset="-122"/>
              </a:rPr>
              <a:t>、网络接入盒等）、网络工程、录音录象及电视会议设备、数字音频广播系统等。</a:t>
            </a:r>
          </a:p>
        </p:txBody>
      </p:sp>
      <p:pic>
        <p:nvPicPr>
          <p:cNvPr id="288775" name="Picture 7" descr="shop365图片"/>
          <p:cNvPicPr>
            <a:picLocks noChangeAspect="1" noChangeArrowheads="1"/>
          </p:cNvPicPr>
          <p:nvPr/>
        </p:nvPicPr>
        <p:blipFill>
          <a:blip r:embed="rId2"/>
          <a:srcRect/>
          <a:stretch>
            <a:fillRect/>
          </a:stretch>
        </p:blipFill>
        <p:spPr bwMode="auto">
          <a:xfrm>
            <a:off x="7729538" y="4941888"/>
            <a:ext cx="1414462" cy="1700212"/>
          </a:xfrm>
          <a:prstGeom prst="rect">
            <a:avLst/>
          </a:prstGeom>
          <a:noFill/>
        </p:spPr>
      </p:pic>
      <p:pic>
        <p:nvPicPr>
          <p:cNvPr id="288777" name="Picture 9" descr="shop365图片"/>
          <p:cNvPicPr>
            <a:picLocks noChangeAspect="1" noChangeArrowheads="1"/>
          </p:cNvPicPr>
          <p:nvPr/>
        </p:nvPicPr>
        <p:blipFill>
          <a:blip r:embed="rId3"/>
          <a:srcRect/>
          <a:stretch>
            <a:fillRect/>
          </a:stretch>
        </p:blipFill>
        <p:spPr bwMode="auto">
          <a:xfrm>
            <a:off x="6372225" y="5370513"/>
            <a:ext cx="1152525" cy="1143000"/>
          </a:xfrm>
          <a:prstGeom prst="rect">
            <a:avLst/>
          </a:prstGeom>
          <a:noFill/>
        </p:spPr>
      </p:pic>
      <p:pic>
        <p:nvPicPr>
          <p:cNvPr id="288779" name="Picture 11" descr="shop365图片"/>
          <p:cNvPicPr>
            <a:picLocks noChangeAspect="1" noChangeArrowheads="1"/>
          </p:cNvPicPr>
          <p:nvPr/>
        </p:nvPicPr>
        <p:blipFill>
          <a:blip r:embed="rId4"/>
          <a:srcRect/>
          <a:stretch>
            <a:fillRect/>
          </a:stretch>
        </p:blipFill>
        <p:spPr bwMode="auto">
          <a:xfrm>
            <a:off x="0" y="5065713"/>
            <a:ext cx="2195513" cy="1792287"/>
          </a:xfrm>
          <a:prstGeom prst="rect">
            <a:avLst/>
          </a:prstGeom>
          <a:noFill/>
        </p:spPr>
      </p:pic>
      <p:pic>
        <p:nvPicPr>
          <p:cNvPr id="288783" name="Picture 15" descr="89"/>
          <p:cNvPicPr>
            <a:picLocks noChangeAspect="1" noChangeArrowheads="1"/>
          </p:cNvPicPr>
          <p:nvPr/>
        </p:nvPicPr>
        <p:blipFill>
          <a:blip r:embed="rId5"/>
          <a:srcRect/>
          <a:stretch>
            <a:fillRect/>
          </a:stretch>
        </p:blipFill>
        <p:spPr bwMode="auto">
          <a:xfrm>
            <a:off x="0" y="3141663"/>
            <a:ext cx="2051050" cy="1947862"/>
          </a:xfrm>
          <a:prstGeom prst="rect">
            <a:avLst/>
          </a:prstGeom>
          <a:noFill/>
        </p:spPr>
      </p:pic>
      <p:pic>
        <p:nvPicPr>
          <p:cNvPr id="288770" name="Picture 2" descr="shop365图片"/>
          <p:cNvPicPr>
            <a:picLocks noChangeAspect="1" noChangeArrowheads="1"/>
          </p:cNvPicPr>
          <p:nvPr>
            <p:ph sz="quarter" idx="2"/>
          </p:nvPr>
        </p:nvPicPr>
        <p:blipFill>
          <a:blip r:embed="rId6"/>
          <a:srcRect/>
          <a:stretch>
            <a:fillRect/>
          </a:stretch>
        </p:blipFill>
        <p:spPr>
          <a:xfrm>
            <a:off x="4356100" y="4868863"/>
            <a:ext cx="1804988" cy="1733550"/>
          </a:xfrm>
          <a:noFill/>
          <a:ln/>
        </p:spPr>
      </p:pic>
      <p:pic>
        <p:nvPicPr>
          <p:cNvPr id="288787" name="Picture 19" descr="des-1008d"/>
          <p:cNvPicPr>
            <a:picLocks noChangeAspect="1" noChangeArrowheads="1"/>
          </p:cNvPicPr>
          <p:nvPr/>
        </p:nvPicPr>
        <p:blipFill>
          <a:blip r:embed="rId7"/>
          <a:srcRect/>
          <a:stretch>
            <a:fillRect/>
          </a:stretch>
        </p:blipFill>
        <p:spPr bwMode="auto">
          <a:xfrm>
            <a:off x="2268538" y="5429250"/>
            <a:ext cx="1905000" cy="1428750"/>
          </a:xfrm>
          <a:prstGeom prst="rect">
            <a:avLst/>
          </a:prstGeom>
          <a:noFill/>
        </p:spPr>
      </p:pic>
      <p:pic>
        <p:nvPicPr>
          <p:cNvPr id="288789" name="Picture 21" descr="1061_l"/>
          <p:cNvPicPr>
            <a:picLocks noChangeAspect="1" noChangeArrowheads="1"/>
          </p:cNvPicPr>
          <p:nvPr/>
        </p:nvPicPr>
        <p:blipFill>
          <a:blip r:embed="rId8"/>
          <a:srcRect/>
          <a:stretch>
            <a:fillRect/>
          </a:stretch>
        </p:blipFill>
        <p:spPr bwMode="auto">
          <a:xfrm>
            <a:off x="0" y="1196975"/>
            <a:ext cx="1692275" cy="1323975"/>
          </a:xfrm>
          <a:prstGeom prst="rect">
            <a:avLst/>
          </a:prstGeom>
          <a:noFill/>
        </p:spPr>
      </p:pic>
      <p:pic>
        <p:nvPicPr>
          <p:cNvPr id="288772" name="Picture 4" descr="shop365图片"/>
          <p:cNvPicPr>
            <a:picLocks noChangeAspect="1" noChangeArrowheads="1"/>
          </p:cNvPicPr>
          <p:nvPr>
            <p:ph sz="quarter" idx="3"/>
          </p:nvPr>
        </p:nvPicPr>
        <p:blipFill>
          <a:blip r:embed="rId9"/>
          <a:srcRect/>
          <a:stretch>
            <a:fillRect/>
          </a:stretch>
        </p:blipFill>
        <p:spPr>
          <a:xfrm>
            <a:off x="0" y="2133600"/>
            <a:ext cx="1908175" cy="1074738"/>
          </a:xfrm>
          <a:noFill/>
          <a:ln/>
        </p:spPr>
      </p:pic>
      <p:pic>
        <p:nvPicPr>
          <p:cNvPr id="288790" name="Picture 22" descr="2005314145338403"/>
          <p:cNvPicPr>
            <a:picLocks noChangeAspect="1" noChangeArrowheads="1"/>
          </p:cNvPicPr>
          <p:nvPr/>
        </p:nvPicPr>
        <p:blipFill>
          <a:blip r:embed="rId10"/>
          <a:srcRect/>
          <a:stretch>
            <a:fillRect/>
          </a:stretch>
        </p:blipFill>
        <p:spPr bwMode="auto">
          <a:xfrm>
            <a:off x="2339975" y="4652963"/>
            <a:ext cx="1908175" cy="750887"/>
          </a:xfrm>
          <a:prstGeom prst="rect">
            <a:avLst/>
          </a:prstGeom>
          <a:noFill/>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1" name="Rectangle 3"/>
          <p:cNvSpPr>
            <a:spLocks noGrp="1" noChangeArrowheads="1"/>
          </p:cNvSpPr>
          <p:nvPr>
            <p:ph type="title"/>
          </p:nvPr>
        </p:nvSpPr>
        <p:spPr/>
        <p:txBody>
          <a:bodyPr/>
          <a:lstStyle/>
          <a:p>
            <a:r>
              <a:rPr lang="zh-CN" altLang="en-US" b="1">
                <a:solidFill>
                  <a:srgbClr val="FF0000"/>
                </a:solidFill>
                <a:latin typeface="宋体" pitchFamily="2" charset="-122"/>
              </a:rPr>
              <a:t>嵌入式系统主要应用领域</a:t>
            </a:r>
            <a:r>
              <a:rPr lang="en-US" altLang="zh-CN" b="1">
                <a:solidFill>
                  <a:srgbClr val="FF0000"/>
                </a:solidFill>
                <a:latin typeface="宋体" pitchFamily="2" charset="-122"/>
              </a:rPr>
              <a:t>6</a:t>
            </a:r>
          </a:p>
        </p:txBody>
      </p:sp>
      <p:sp>
        <p:nvSpPr>
          <p:cNvPr id="299010" name="Rectangle 2"/>
          <p:cNvSpPr>
            <a:spLocks noGrp="1" noChangeArrowheads="1"/>
          </p:cNvSpPr>
          <p:nvPr>
            <p:ph type="body" sz="half" idx="1"/>
          </p:nvPr>
        </p:nvSpPr>
        <p:spPr>
          <a:xfrm>
            <a:off x="1676400" y="1125538"/>
            <a:ext cx="7072313" cy="5334000"/>
          </a:xfrm>
        </p:spPr>
        <p:txBody>
          <a:bodyPr/>
          <a:lstStyle/>
          <a:p>
            <a:r>
              <a:rPr lang="zh-CN" altLang="en-US" sz="2800" b="1">
                <a:solidFill>
                  <a:schemeClr val="accent2"/>
                </a:solidFill>
                <a:latin typeface="宋体" pitchFamily="2" charset="-122"/>
              </a:rPr>
              <a:t>医疗保健设备：</a:t>
            </a:r>
            <a:r>
              <a:rPr lang="zh-CN" altLang="en-US" sz="2800" b="1">
                <a:solidFill>
                  <a:srgbClr val="000000"/>
                </a:solidFill>
                <a:latin typeface="宋体" pitchFamily="2" charset="-122"/>
              </a:rPr>
              <a:t>各种医疗电子仪器，</a:t>
            </a:r>
            <a:r>
              <a:rPr lang="en-US" altLang="zh-CN" sz="2800" b="1">
                <a:solidFill>
                  <a:srgbClr val="000000"/>
                </a:solidFill>
                <a:latin typeface="宋体" pitchFamily="2" charset="-122"/>
              </a:rPr>
              <a:t>X</a:t>
            </a:r>
            <a:r>
              <a:rPr lang="zh-CN" altLang="en-US" sz="2800" b="1">
                <a:solidFill>
                  <a:srgbClr val="000000"/>
                </a:solidFill>
                <a:latin typeface="宋体" pitchFamily="2" charset="-122"/>
              </a:rPr>
              <a:t>光机、超声诊断仪、计算机断层成像系统、心脏起博器、监护仪、辅助诊断系统、远程医疗、专家系统等。</a:t>
            </a:r>
          </a:p>
          <a:p>
            <a:r>
              <a:rPr lang="zh-CN" altLang="en-US" sz="2800" b="1">
                <a:solidFill>
                  <a:schemeClr val="accent2"/>
                </a:solidFill>
                <a:latin typeface="宋体" pitchFamily="2" charset="-122"/>
              </a:rPr>
              <a:t>其他领域：</a:t>
            </a:r>
            <a:r>
              <a:rPr lang="zh-CN" altLang="en-US" sz="2800" b="1">
                <a:latin typeface="宋体" pitchFamily="2" charset="-122"/>
              </a:rPr>
              <a:t>农业技术、</a:t>
            </a:r>
            <a:r>
              <a:rPr lang="zh-CN" altLang="en-US" sz="2800" b="1">
                <a:solidFill>
                  <a:srgbClr val="000000"/>
                </a:solidFill>
                <a:latin typeface="宋体" pitchFamily="2" charset="-122"/>
              </a:rPr>
              <a:t>光学系统、气象预报、卫星通信网、数字通信、</a:t>
            </a:r>
            <a:r>
              <a:rPr lang="zh-CN" altLang="en-US" sz="2800" b="1">
                <a:latin typeface="宋体" pitchFamily="2" charset="-122"/>
              </a:rPr>
              <a:t>移动数据库、语音处理。</a:t>
            </a:r>
            <a:endParaRPr lang="zh-CN" altLang="en-US" sz="2800" b="1">
              <a:solidFill>
                <a:srgbClr val="000000"/>
              </a:solidFill>
              <a:latin typeface="宋体" pitchFamily="2" charset="-122"/>
            </a:endParaRPr>
          </a:p>
          <a:p>
            <a:endParaRPr lang="en-US" altLang="zh-CN" sz="2800" b="1">
              <a:latin typeface="宋体" pitchFamily="2" charset="-122"/>
            </a:endParaRPr>
          </a:p>
        </p:txBody>
      </p:sp>
      <p:pic>
        <p:nvPicPr>
          <p:cNvPr id="299012" name="Picture 4" descr="yl050749"/>
          <p:cNvPicPr>
            <a:picLocks noChangeAspect="1" noChangeArrowheads="1"/>
          </p:cNvPicPr>
          <p:nvPr>
            <p:ph sz="half" idx="2"/>
          </p:nvPr>
        </p:nvPicPr>
        <p:blipFill>
          <a:blip r:embed="rId2"/>
          <a:srcRect/>
          <a:stretch>
            <a:fillRect/>
          </a:stretch>
        </p:blipFill>
        <p:spPr>
          <a:xfrm>
            <a:off x="3924300" y="4508500"/>
            <a:ext cx="3455988" cy="2027238"/>
          </a:xfrm>
          <a:noFill/>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p:txBody>
          <a:bodyPr/>
          <a:lstStyle/>
          <a:p>
            <a:r>
              <a:rPr lang="zh-CN" altLang="en-US" b="1">
                <a:solidFill>
                  <a:srgbClr val="FF0000"/>
                </a:solidFill>
                <a:latin typeface="宋体" pitchFamily="2" charset="-122"/>
              </a:rPr>
              <a:t>汽车总成嵌入式系统概要</a:t>
            </a:r>
          </a:p>
        </p:txBody>
      </p:sp>
      <p:sp>
        <p:nvSpPr>
          <p:cNvPr id="241667" name="Rectangle 3"/>
          <p:cNvSpPr>
            <a:spLocks noGrp="1" noChangeArrowheads="1"/>
          </p:cNvSpPr>
          <p:nvPr>
            <p:ph type="body" idx="1"/>
          </p:nvPr>
        </p:nvSpPr>
        <p:spPr/>
        <p:txBody>
          <a:bodyPr/>
          <a:lstStyle/>
          <a:p>
            <a:endParaRPr lang="zh-CN" altLang="zh-CN"/>
          </a:p>
        </p:txBody>
      </p:sp>
      <p:pic>
        <p:nvPicPr>
          <p:cNvPr id="241668" name="Picture 4" descr="PHEV04"/>
          <p:cNvPicPr preferRelativeResize="0">
            <a:picLocks noChangeAspect="1" noChangeArrowheads="1"/>
          </p:cNvPicPr>
          <p:nvPr/>
        </p:nvPicPr>
        <p:blipFill>
          <a:blip r:embed="rId2"/>
          <a:srcRect/>
          <a:stretch>
            <a:fillRect/>
          </a:stretch>
        </p:blipFill>
        <p:spPr bwMode="auto">
          <a:xfrm>
            <a:off x="0" y="1219200"/>
            <a:ext cx="9144000" cy="49291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p:txBody>
          <a:bodyPr/>
          <a:lstStyle/>
          <a:p>
            <a:r>
              <a:rPr lang="zh-CN" altLang="en-US" b="1">
                <a:solidFill>
                  <a:srgbClr val="FF0000"/>
                </a:solidFill>
                <a:latin typeface="宋体" pitchFamily="2" charset="-122"/>
              </a:rPr>
              <a:t>汽车总成嵌入式系统概要</a:t>
            </a:r>
          </a:p>
        </p:txBody>
      </p:sp>
      <p:grpSp>
        <p:nvGrpSpPr>
          <p:cNvPr id="242692" name="Group 4"/>
          <p:cNvGrpSpPr>
            <a:grpSpLocks/>
          </p:cNvGrpSpPr>
          <p:nvPr/>
        </p:nvGrpSpPr>
        <p:grpSpPr bwMode="auto">
          <a:xfrm>
            <a:off x="468313" y="1125538"/>
            <a:ext cx="8258175" cy="5418137"/>
            <a:chOff x="288" y="864"/>
            <a:chExt cx="5202" cy="3413"/>
          </a:xfrm>
        </p:grpSpPr>
        <p:sp>
          <p:nvSpPr>
            <p:cNvPr id="242693" name="Text Box 5"/>
            <p:cNvSpPr txBox="1">
              <a:spLocks noChangeArrowheads="1"/>
            </p:cNvSpPr>
            <p:nvPr/>
          </p:nvSpPr>
          <p:spPr bwMode="auto">
            <a:xfrm>
              <a:off x="2112" y="1584"/>
              <a:ext cx="864" cy="364"/>
            </a:xfrm>
            <a:prstGeom prst="rect">
              <a:avLst/>
            </a:prstGeom>
            <a:noFill/>
            <a:ln w="12700">
              <a:noFill/>
              <a:miter lim="800000"/>
              <a:headEnd/>
              <a:tailEnd/>
            </a:ln>
            <a:effectLst/>
          </p:spPr>
          <p:txBody>
            <a:bodyPr lIns="90488" tIns="44450" rIns="90488" bIns="44450" anchor="ctr">
              <a:spAutoFit/>
            </a:bodyPr>
            <a:lstStyle/>
            <a:p>
              <a:pPr eaLnBrk="0" hangingPunct="0"/>
              <a:r>
                <a:rPr kumimoji="0" lang="en-US" altLang="zh-CN" sz="1600" b="1">
                  <a:latin typeface="Helvetica" charset="0"/>
                </a:rPr>
                <a:t>MATLAB</a:t>
              </a:r>
            </a:p>
            <a:p>
              <a:pPr eaLnBrk="0" hangingPunct="0"/>
              <a:r>
                <a:rPr kumimoji="0" lang="zh-CN" altLang="en-US" sz="1600" b="1">
                  <a:latin typeface="Helvetica" charset="0"/>
                </a:rPr>
                <a:t>分析设计</a:t>
              </a:r>
              <a:endParaRPr kumimoji="0" lang="zh-CN" altLang="en-US" sz="1400" b="1">
                <a:latin typeface="Helvetica" charset="0"/>
              </a:endParaRPr>
            </a:p>
          </p:txBody>
        </p:sp>
        <p:sp>
          <p:nvSpPr>
            <p:cNvPr id="242694" name="Text Box 6"/>
            <p:cNvSpPr txBox="1">
              <a:spLocks noChangeArrowheads="1"/>
            </p:cNvSpPr>
            <p:nvPr/>
          </p:nvSpPr>
          <p:spPr bwMode="auto">
            <a:xfrm>
              <a:off x="592" y="877"/>
              <a:ext cx="1146" cy="210"/>
            </a:xfrm>
            <a:prstGeom prst="rect">
              <a:avLst/>
            </a:prstGeom>
            <a:noFill/>
            <a:ln w="12700">
              <a:noFill/>
              <a:miter lim="800000"/>
              <a:headEnd/>
              <a:tailEnd/>
            </a:ln>
            <a:effectLst/>
          </p:spPr>
          <p:txBody>
            <a:bodyPr wrap="none" lIns="90488" tIns="44450" rIns="90488" bIns="44450" anchor="ctr">
              <a:spAutoFit/>
            </a:bodyPr>
            <a:lstStyle/>
            <a:p>
              <a:pPr eaLnBrk="0" hangingPunct="0"/>
              <a:r>
                <a:rPr kumimoji="0" lang="zh-CN" altLang="en-US" sz="1600" b="1">
                  <a:latin typeface="Helvetica" charset="0"/>
                </a:rPr>
                <a:t>从概念设计到测试</a:t>
              </a:r>
            </a:p>
          </p:txBody>
        </p:sp>
        <p:sp>
          <p:nvSpPr>
            <p:cNvPr id="242695" name="Text Box 7"/>
            <p:cNvSpPr txBox="1">
              <a:spLocks noChangeArrowheads="1"/>
            </p:cNvSpPr>
            <p:nvPr/>
          </p:nvSpPr>
          <p:spPr bwMode="auto">
            <a:xfrm>
              <a:off x="3888" y="2016"/>
              <a:ext cx="694" cy="210"/>
            </a:xfrm>
            <a:prstGeom prst="rect">
              <a:avLst/>
            </a:prstGeom>
            <a:noFill/>
            <a:ln w="12700">
              <a:noFill/>
              <a:miter lim="800000"/>
              <a:headEnd/>
              <a:tailEnd/>
            </a:ln>
            <a:effectLst/>
          </p:spPr>
          <p:txBody>
            <a:bodyPr lIns="90488" tIns="44450" rIns="90488" bIns="44450" anchor="ctr">
              <a:spAutoFit/>
            </a:bodyPr>
            <a:lstStyle/>
            <a:p>
              <a:pPr eaLnBrk="0" hangingPunct="0"/>
              <a:r>
                <a:rPr kumimoji="0" lang="zh-CN" altLang="en-US" sz="1600" b="1">
                  <a:latin typeface="Helvetica" charset="0"/>
                </a:rPr>
                <a:t>建模</a:t>
              </a:r>
              <a:r>
                <a:rPr kumimoji="0" lang="en-US" altLang="zh-CN" sz="1600" b="1">
                  <a:latin typeface="Helvetica" charset="0"/>
                </a:rPr>
                <a:t>/</a:t>
              </a:r>
              <a:r>
                <a:rPr kumimoji="0" lang="zh-CN" altLang="en-US" sz="1600" b="1">
                  <a:latin typeface="Helvetica" charset="0"/>
                </a:rPr>
                <a:t>仿真</a:t>
              </a:r>
              <a:endParaRPr kumimoji="0" lang="zh-CN" altLang="en-US" sz="1400" b="1">
                <a:latin typeface="Helvetica" charset="0"/>
              </a:endParaRPr>
            </a:p>
          </p:txBody>
        </p:sp>
        <p:sp>
          <p:nvSpPr>
            <p:cNvPr id="242696" name="Text Box 8"/>
            <p:cNvSpPr txBox="1">
              <a:spLocks noChangeArrowheads="1"/>
            </p:cNvSpPr>
            <p:nvPr/>
          </p:nvSpPr>
          <p:spPr bwMode="auto">
            <a:xfrm>
              <a:off x="4704" y="3216"/>
              <a:ext cx="786" cy="190"/>
            </a:xfrm>
            <a:prstGeom prst="rect">
              <a:avLst/>
            </a:prstGeom>
            <a:noFill/>
            <a:ln w="12700">
              <a:noFill/>
              <a:miter lim="800000"/>
              <a:headEnd/>
              <a:tailEnd/>
            </a:ln>
            <a:effectLst/>
          </p:spPr>
          <p:txBody>
            <a:bodyPr wrap="none" lIns="90488" tIns="44450" rIns="90488" bIns="44450" anchor="ctr">
              <a:spAutoFit/>
            </a:bodyPr>
            <a:lstStyle/>
            <a:p>
              <a:pPr eaLnBrk="0" hangingPunct="0"/>
              <a:r>
                <a:rPr kumimoji="0" lang="zh-CN" altLang="en-US" sz="1400" b="1">
                  <a:latin typeface="Helvetica" charset="0"/>
                </a:rPr>
                <a:t>自动代码生成</a:t>
              </a:r>
            </a:p>
          </p:txBody>
        </p:sp>
        <p:sp>
          <p:nvSpPr>
            <p:cNvPr id="242697" name="Arc 9"/>
            <p:cNvSpPr>
              <a:spLocks/>
            </p:cNvSpPr>
            <p:nvPr/>
          </p:nvSpPr>
          <p:spPr bwMode="auto">
            <a:xfrm rot="702102">
              <a:off x="2399" y="2841"/>
              <a:ext cx="1870" cy="592"/>
            </a:xfrm>
            <a:custGeom>
              <a:avLst/>
              <a:gdLst>
                <a:gd name="G0" fmla="+- 0 0 0"/>
                <a:gd name="G1" fmla="+- 0 0 0"/>
                <a:gd name="G2" fmla="+- 21600 0 0"/>
                <a:gd name="T0" fmla="*/ 20433 w 20433"/>
                <a:gd name="T1" fmla="*/ 7003 h 15786"/>
                <a:gd name="T2" fmla="*/ 14743 w 20433"/>
                <a:gd name="T3" fmla="*/ 15786 h 15786"/>
                <a:gd name="T4" fmla="*/ 0 w 20433"/>
                <a:gd name="T5" fmla="*/ 0 h 15786"/>
              </a:gdLst>
              <a:ahLst/>
              <a:cxnLst>
                <a:cxn ang="0">
                  <a:pos x="T0" y="T1"/>
                </a:cxn>
                <a:cxn ang="0">
                  <a:pos x="T2" y="T3"/>
                </a:cxn>
                <a:cxn ang="0">
                  <a:pos x="T4" y="T5"/>
                </a:cxn>
              </a:cxnLst>
              <a:rect l="0" t="0" r="r" b="b"/>
              <a:pathLst>
                <a:path w="20433" h="15786" fill="none" extrusionOk="0">
                  <a:moveTo>
                    <a:pt x="20433" y="7003"/>
                  </a:moveTo>
                  <a:cubicBezTo>
                    <a:pt x="19285" y="10352"/>
                    <a:pt x="17331" y="13369"/>
                    <a:pt x="14743" y="15786"/>
                  </a:cubicBezTo>
                </a:path>
                <a:path w="20433" h="15786" stroke="0" extrusionOk="0">
                  <a:moveTo>
                    <a:pt x="20433" y="7003"/>
                  </a:moveTo>
                  <a:cubicBezTo>
                    <a:pt x="19285" y="10352"/>
                    <a:pt x="17331" y="13369"/>
                    <a:pt x="14743" y="15786"/>
                  </a:cubicBezTo>
                  <a:lnTo>
                    <a:pt x="0" y="0"/>
                  </a:lnTo>
                  <a:close/>
                </a:path>
              </a:pathLst>
            </a:custGeom>
            <a:noFill/>
            <a:ln w="50800" cap="rnd">
              <a:solidFill>
                <a:srgbClr val="000000"/>
              </a:solidFill>
              <a:round/>
              <a:headEnd type="none" w="sm" len="sm"/>
              <a:tailEnd type="stealth" w="med" len="lg"/>
            </a:ln>
            <a:effectLst/>
          </p:spPr>
          <p:txBody>
            <a:bodyPr wrap="none" anchor="ctr"/>
            <a:lstStyle/>
            <a:p>
              <a:endParaRPr lang="zh-CN" altLang="en-US"/>
            </a:p>
          </p:txBody>
        </p:sp>
        <p:sp>
          <p:nvSpPr>
            <p:cNvPr id="242698" name="Text Box 10"/>
            <p:cNvSpPr txBox="1">
              <a:spLocks noChangeArrowheads="1"/>
            </p:cNvSpPr>
            <p:nvPr/>
          </p:nvSpPr>
          <p:spPr bwMode="auto">
            <a:xfrm>
              <a:off x="2568" y="4048"/>
              <a:ext cx="708" cy="229"/>
            </a:xfrm>
            <a:prstGeom prst="rect">
              <a:avLst/>
            </a:prstGeom>
            <a:noFill/>
            <a:ln w="12700">
              <a:noFill/>
              <a:miter lim="800000"/>
              <a:headEnd/>
              <a:tailEnd/>
            </a:ln>
            <a:effectLst/>
          </p:spPr>
          <p:txBody>
            <a:bodyPr wrap="none" lIns="90488" tIns="44450" rIns="90488" bIns="44450" anchor="ctr">
              <a:spAutoFit/>
            </a:bodyPr>
            <a:lstStyle/>
            <a:p>
              <a:pPr eaLnBrk="0" hangingPunct="0"/>
              <a:r>
                <a:rPr kumimoji="0" lang="zh-CN" altLang="en-US" sz="1800" b="1">
                  <a:latin typeface="Helvetica" charset="0"/>
                </a:rPr>
                <a:t>原型</a:t>
              </a:r>
              <a:r>
                <a:rPr kumimoji="0" lang="en-US" altLang="zh-CN" sz="1800" b="1">
                  <a:latin typeface="Helvetica" charset="0"/>
                </a:rPr>
                <a:t>ECU</a:t>
              </a:r>
              <a:endParaRPr kumimoji="0" lang="en-US" altLang="zh-CN" sz="1600" b="1">
                <a:latin typeface="Helvetica" charset="0"/>
              </a:endParaRPr>
            </a:p>
          </p:txBody>
        </p:sp>
        <p:sp>
          <p:nvSpPr>
            <p:cNvPr id="242699" name="Line 11"/>
            <p:cNvSpPr>
              <a:spLocks noChangeShapeType="1"/>
            </p:cNvSpPr>
            <p:nvPr/>
          </p:nvSpPr>
          <p:spPr bwMode="auto">
            <a:xfrm flipH="1">
              <a:off x="3504" y="3792"/>
              <a:ext cx="672" cy="0"/>
            </a:xfrm>
            <a:prstGeom prst="line">
              <a:avLst/>
            </a:prstGeom>
            <a:noFill/>
            <a:ln w="50800">
              <a:solidFill>
                <a:srgbClr val="000000"/>
              </a:solidFill>
              <a:round/>
              <a:headEnd type="stealth" w="med" len="lg"/>
              <a:tailEnd type="stealth" w="med" len="lg"/>
            </a:ln>
            <a:effectLst/>
          </p:spPr>
          <p:txBody>
            <a:bodyPr wrap="none" lIns="90488" tIns="44450" rIns="90488" bIns="44450" anchor="ctr"/>
            <a:lstStyle/>
            <a:p>
              <a:endParaRPr lang="zh-CN" altLang="en-US"/>
            </a:p>
          </p:txBody>
        </p:sp>
        <p:sp>
          <p:nvSpPr>
            <p:cNvPr id="242700" name="Line 12"/>
            <p:cNvSpPr>
              <a:spLocks noChangeShapeType="1"/>
            </p:cNvSpPr>
            <p:nvPr/>
          </p:nvSpPr>
          <p:spPr bwMode="auto">
            <a:xfrm>
              <a:off x="2871" y="3096"/>
              <a:ext cx="147" cy="441"/>
            </a:xfrm>
            <a:prstGeom prst="line">
              <a:avLst/>
            </a:prstGeom>
            <a:noFill/>
            <a:ln w="50800">
              <a:solidFill>
                <a:srgbClr val="000000"/>
              </a:solidFill>
              <a:round/>
              <a:headEnd type="stealth" w="med" len="lg"/>
              <a:tailEnd type="stealth" w="med" len="lg"/>
            </a:ln>
            <a:effectLst/>
          </p:spPr>
          <p:txBody>
            <a:bodyPr wrap="none" lIns="90488" tIns="44450" rIns="90488" bIns="44450" anchor="ctr"/>
            <a:lstStyle/>
            <a:p>
              <a:endParaRPr lang="zh-CN" altLang="en-US"/>
            </a:p>
          </p:txBody>
        </p:sp>
        <p:sp>
          <p:nvSpPr>
            <p:cNvPr id="242701" name="Text Box 13"/>
            <p:cNvSpPr txBox="1">
              <a:spLocks noChangeArrowheads="1"/>
            </p:cNvSpPr>
            <p:nvPr/>
          </p:nvSpPr>
          <p:spPr bwMode="auto">
            <a:xfrm>
              <a:off x="994" y="3898"/>
              <a:ext cx="114" cy="190"/>
            </a:xfrm>
            <a:prstGeom prst="rect">
              <a:avLst/>
            </a:prstGeom>
            <a:noFill/>
            <a:ln w="12700">
              <a:noFill/>
              <a:miter lim="800000"/>
              <a:headEnd/>
              <a:tailEnd/>
            </a:ln>
            <a:effectLst/>
          </p:spPr>
          <p:txBody>
            <a:bodyPr wrap="none" lIns="90488" tIns="44450" rIns="90488" bIns="44450" anchor="ctr">
              <a:spAutoFit/>
            </a:bodyPr>
            <a:lstStyle/>
            <a:p>
              <a:pPr eaLnBrk="0" hangingPunct="0"/>
              <a:endParaRPr kumimoji="0" lang="zh-CN" altLang="zh-CN" sz="1400" b="1">
                <a:latin typeface="Helvetica" charset="0"/>
              </a:endParaRPr>
            </a:p>
          </p:txBody>
        </p:sp>
        <p:grpSp>
          <p:nvGrpSpPr>
            <p:cNvPr id="242702" name="Group 14"/>
            <p:cNvGrpSpPr>
              <a:grpSpLocks/>
            </p:cNvGrpSpPr>
            <p:nvPr/>
          </p:nvGrpSpPr>
          <p:grpSpPr bwMode="auto">
            <a:xfrm>
              <a:off x="288" y="1104"/>
              <a:ext cx="2310" cy="2840"/>
              <a:chOff x="336" y="912"/>
              <a:chExt cx="2310" cy="2840"/>
            </a:xfrm>
          </p:grpSpPr>
          <p:sp>
            <p:nvSpPr>
              <p:cNvPr id="242703" name="Arc 15"/>
              <p:cNvSpPr>
                <a:spLocks/>
              </p:cNvSpPr>
              <p:nvPr/>
            </p:nvSpPr>
            <p:spPr bwMode="auto">
              <a:xfrm rot="2426594">
                <a:off x="864" y="2784"/>
                <a:ext cx="1782" cy="592"/>
              </a:xfrm>
              <a:custGeom>
                <a:avLst/>
                <a:gdLst>
                  <a:gd name="G0" fmla="+- 0 0 0"/>
                  <a:gd name="G1" fmla="+- 0 0 0"/>
                  <a:gd name="G2" fmla="+- 21600 0 0"/>
                  <a:gd name="T0" fmla="*/ 19408 w 19408"/>
                  <a:gd name="T1" fmla="*/ 9482 h 15786"/>
                  <a:gd name="T2" fmla="*/ 14743 w 19408"/>
                  <a:gd name="T3" fmla="*/ 15786 h 15786"/>
                  <a:gd name="T4" fmla="*/ 0 w 19408"/>
                  <a:gd name="T5" fmla="*/ 0 h 15786"/>
                </a:gdLst>
                <a:ahLst/>
                <a:cxnLst>
                  <a:cxn ang="0">
                    <a:pos x="T0" y="T1"/>
                  </a:cxn>
                  <a:cxn ang="0">
                    <a:pos x="T2" y="T3"/>
                  </a:cxn>
                  <a:cxn ang="0">
                    <a:pos x="T4" y="T5"/>
                  </a:cxn>
                </a:cxnLst>
                <a:rect l="0" t="0" r="r" b="b"/>
                <a:pathLst>
                  <a:path w="19408" h="15786" fill="none" extrusionOk="0">
                    <a:moveTo>
                      <a:pt x="19407" y="9481"/>
                    </a:moveTo>
                    <a:cubicBezTo>
                      <a:pt x="18250" y="11850"/>
                      <a:pt x="16669" y="13986"/>
                      <a:pt x="14743" y="15786"/>
                    </a:cubicBezTo>
                  </a:path>
                  <a:path w="19408" h="15786" stroke="0" extrusionOk="0">
                    <a:moveTo>
                      <a:pt x="19407" y="9481"/>
                    </a:moveTo>
                    <a:cubicBezTo>
                      <a:pt x="18250" y="11850"/>
                      <a:pt x="16669" y="13986"/>
                      <a:pt x="14743" y="15786"/>
                    </a:cubicBezTo>
                    <a:lnTo>
                      <a:pt x="0" y="0"/>
                    </a:lnTo>
                    <a:close/>
                  </a:path>
                </a:pathLst>
              </a:custGeom>
              <a:noFill/>
              <a:ln w="50800" cap="rnd">
                <a:solidFill>
                  <a:srgbClr val="000000"/>
                </a:solidFill>
                <a:round/>
                <a:headEnd type="none" w="sm" len="sm"/>
                <a:tailEnd type="stealth" w="med" len="lg"/>
              </a:ln>
              <a:effectLst/>
            </p:spPr>
            <p:txBody>
              <a:bodyPr wrap="none" anchor="ctr"/>
              <a:lstStyle/>
              <a:p>
                <a:endParaRPr lang="zh-CN" altLang="en-US"/>
              </a:p>
            </p:txBody>
          </p:sp>
          <p:grpSp>
            <p:nvGrpSpPr>
              <p:cNvPr id="242704" name="Group 16"/>
              <p:cNvGrpSpPr>
                <a:grpSpLocks/>
              </p:cNvGrpSpPr>
              <p:nvPr/>
            </p:nvGrpSpPr>
            <p:grpSpPr bwMode="auto">
              <a:xfrm>
                <a:off x="336" y="912"/>
                <a:ext cx="1584" cy="2840"/>
                <a:chOff x="336" y="912"/>
                <a:chExt cx="1584" cy="2840"/>
              </a:xfrm>
            </p:grpSpPr>
            <p:sp>
              <p:nvSpPr>
                <p:cNvPr id="242705" name="Text Box 17"/>
                <p:cNvSpPr txBox="1">
                  <a:spLocks noChangeArrowheads="1"/>
                </p:cNvSpPr>
                <p:nvPr/>
              </p:nvSpPr>
              <p:spPr bwMode="auto">
                <a:xfrm>
                  <a:off x="837" y="3542"/>
                  <a:ext cx="1017" cy="210"/>
                </a:xfrm>
                <a:prstGeom prst="rect">
                  <a:avLst/>
                </a:prstGeom>
                <a:noFill/>
                <a:ln w="12700">
                  <a:noFill/>
                  <a:miter lim="800000"/>
                  <a:headEnd/>
                  <a:tailEnd/>
                </a:ln>
                <a:effectLst/>
              </p:spPr>
              <p:txBody>
                <a:bodyPr wrap="none" lIns="90488" tIns="44450" rIns="90488" bIns="44450" anchor="ctr">
                  <a:spAutoFit/>
                </a:bodyPr>
                <a:lstStyle/>
                <a:p>
                  <a:pPr eaLnBrk="0" hangingPunct="0"/>
                  <a:r>
                    <a:rPr kumimoji="0" lang="zh-CN" altLang="en-US" sz="1600" b="1">
                      <a:latin typeface="Helvetica" charset="0"/>
                    </a:rPr>
                    <a:t>硬件在回路仿真</a:t>
                  </a:r>
                </a:p>
              </p:txBody>
            </p:sp>
            <p:pic>
              <p:nvPicPr>
                <p:cNvPr id="242706" name="Picture 18" descr="cd_komplett_2"/>
                <p:cNvPicPr>
                  <a:picLocks noChangeAspect="1" noChangeArrowheads="1"/>
                </p:cNvPicPr>
                <p:nvPr/>
              </p:nvPicPr>
              <p:blipFill>
                <a:blip r:embed="rId3"/>
                <a:srcRect/>
                <a:stretch>
                  <a:fillRect/>
                </a:stretch>
              </p:blipFill>
              <p:spPr bwMode="auto">
                <a:xfrm>
                  <a:off x="336" y="912"/>
                  <a:ext cx="1584" cy="1022"/>
                </a:xfrm>
                <a:prstGeom prst="rect">
                  <a:avLst/>
                </a:prstGeom>
                <a:noFill/>
                <a:ln w="9525">
                  <a:solidFill>
                    <a:srgbClr val="000000"/>
                  </a:solidFill>
                  <a:miter lim="800000"/>
                  <a:headEnd/>
                  <a:tailEnd/>
                </a:ln>
              </p:spPr>
            </p:pic>
          </p:grpSp>
        </p:grpSp>
        <p:pic>
          <p:nvPicPr>
            <p:cNvPr id="242707" name="Picture 19"/>
            <p:cNvPicPr>
              <a:picLocks noChangeAspect="1" noChangeArrowheads="1"/>
            </p:cNvPicPr>
            <p:nvPr/>
          </p:nvPicPr>
          <p:blipFill>
            <a:blip r:embed="rId4"/>
            <a:srcRect/>
            <a:stretch>
              <a:fillRect/>
            </a:stretch>
          </p:blipFill>
          <p:spPr bwMode="auto">
            <a:xfrm>
              <a:off x="2496" y="3504"/>
              <a:ext cx="996" cy="594"/>
            </a:xfrm>
            <a:prstGeom prst="rect">
              <a:avLst/>
            </a:prstGeom>
            <a:solidFill>
              <a:srgbClr val="FF99CC"/>
            </a:solidFill>
            <a:ln w="12700">
              <a:noFill/>
              <a:miter lim="800000"/>
              <a:headEnd/>
              <a:tailEnd/>
            </a:ln>
            <a:effectLst/>
          </p:spPr>
        </p:pic>
        <p:pic>
          <p:nvPicPr>
            <p:cNvPr id="242708" name="Picture 20"/>
            <p:cNvPicPr>
              <a:picLocks noChangeAspect="1" noChangeArrowheads="1"/>
            </p:cNvPicPr>
            <p:nvPr/>
          </p:nvPicPr>
          <p:blipFill>
            <a:blip r:embed="rId5"/>
            <a:srcRect/>
            <a:stretch>
              <a:fillRect/>
            </a:stretch>
          </p:blipFill>
          <p:spPr bwMode="auto">
            <a:xfrm>
              <a:off x="4224" y="3408"/>
              <a:ext cx="816" cy="659"/>
            </a:xfrm>
            <a:prstGeom prst="rect">
              <a:avLst/>
            </a:prstGeom>
            <a:noFill/>
            <a:ln w="12700">
              <a:noFill/>
              <a:miter lim="800000"/>
              <a:headEnd/>
              <a:tailEnd/>
            </a:ln>
            <a:effectLst/>
          </p:spPr>
        </p:pic>
        <p:graphicFrame>
          <p:nvGraphicFramePr>
            <p:cNvPr id="242709" name="Object 21"/>
            <p:cNvGraphicFramePr>
              <a:graphicFrameLocks noChangeAspect="1"/>
            </p:cNvGraphicFramePr>
            <p:nvPr/>
          </p:nvGraphicFramePr>
          <p:xfrm>
            <a:off x="4224" y="2256"/>
            <a:ext cx="1226" cy="960"/>
          </p:xfrm>
          <a:graphic>
            <a:graphicData uri="http://schemas.openxmlformats.org/presentationml/2006/ole">
              <p:oleObj spid="_x0000_s242709" name="位图图像" r:id="rId6" imgW="5570703" imgH="4237087" progId="Paint.Picture">
                <p:embed/>
              </p:oleObj>
            </a:graphicData>
          </a:graphic>
        </p:graphicFrame>
        <p:sp>
          <p:nvSpPr>
            <p:cNvPr id="242710" name="Text Box 22"/>
            <p:cNvSpPr txBox="1">
              <a:spLocks noChangeArrowheads="1"/>
            </p:cNvSpPr>
            <p:nvPr/>
          </p:nvSpPr>
          <p:spPr bwMode="auto">
            <a:xfrm>
              <a:off x="4430" y="4022"/>
              <a:ext cx="630" cy="210"/>
            </a:xfrm>
            <a:prstGeom prst="rect">
              <a:avLst/>
            </a:prstGeom>
            <a:noFill/>
            <a:ln w="12700">
              <a:noFill/>
              <a:miter lim="800000"/>
              <a:headEnd/>
              <a:tailEnd/>
            </a:ln>
            <a:effectLst/>
          </p:spPr>
          <p:txBody>
            <a:bodyPr wrap="none" lIns="90488" tIns="44450" rIns="90488" bIns="44450" anchor="ctr">
              <a:spAutoFit/>
            </a:bodyPr>
            <a:lstStyle/>
            <a:p>
              <a:pPr eaLnBrk="0" hangingPunct="0"/>
              <a:r>
                <a:rPr kumimoji="0" lang="zh-CN" altLang="en-US" sz="1600" b="1">
                  <a:latin typeface="Helvetica" charset="0"/>
                </a:rPr>
                <a:t>旁路技术</a:t>
              </a:r>
            </a:p>
          </p:txBody>
        </p:sp>
        <p:graphicFrame>
          <p:nvGraphicFramePr>
            <p:cNvPr id="242711" name="Object 23"/>
            <p:cNvGraphicFramePr>
              <a:graphicFrameLocks noChangeAspect="1"/>
            </p:cNvGraphicFramePr>
            <p:nvPr/>
          </p:nvGraphicFramePr>
          <p:xfrm>
            <a:off x="2304" y="2112"/>
            <a:ext cx="1166" cy="818"/>
          </p:xfrm>
          <a:graphic>
            <a:graphicData uri="http://schemas.openxmlformats.org/presentationml/2006/ole">
              <p:oleObj spid="_x0000_s242711" name="位图图像" r:id="rId7" imgW="3703641" imgH="2598645" progId="Paint.Picture">
                <p:embed/>
              </p:oleObj>
            </a:graphicData>
          </a:graphic>
        </p:graphicFrame>
        <p:sp>
          <p:nvSpPr>
            <p:cNvPr id="242712" name="Text Box 24"/>
            <p:cNvSpPr txBox="1">
              <a:spLocks noChangeArrowheads="1"/>
            </p:cNvSpPr>
            <p:nvPr/>
          </p:nvSpPr>
          <p:spPr bwMode="auto">
            <a:xfrm>
              <a:off x="2434" y="2928"/>
              <a:ext cx="888" cy="210"/>
            </a:xfrm>
            <a:prstGeom prst="rect">
              <a:avLst/>
            </a:prstGeom>
            <a:noFill/>
            <a:ln w="12700">
              <a:noFill/>
              <a:miter lim="800000"/>
              <a:headEnd/>
              <a:tailEnd/>
            </a:ln>
            <a:effectLst/>
          </p:spPr>
          <p:txBody>
            <a:bodyPr wrap="none" lIns="90488" tIns="44450" rIns="90488" bIns="44450" anchor="ctr">
              <a:spAutoFit/>
            </a:bodyPr>
            <a:lstStyle/>
            <a:p>
              <a:pPr eaLnBrk="0" hangingPunct="0"/>
              <a:r>
                <a:rPr kumimoji="0" lang="zh-CN" altLang="en-US" sz="1600" b="1">
                  <a:latin typeface="Helvetica" charset="0"/>
                </a:rPr>
                <a:t>虚拟车辆模型</a:t>
              </a:r>
              <a:endParaRPr kumimoji="0" lang="zh-CN" altLang="en-US" sz="1400" b="1">
                <a:latin typeface="Helvetica" charset="0"/>
              </a:endParaRPr>
            </a:p>
          </p:txBody>
        </p:sp>
        <p:pic>
          <p:nvPicPr>
            <p:cNvPr id="242713" name="Picture 25" descr="I:\Doris\HERBERTS\front1.TIF"/>
            <p:cNvPicPr>
              <a:picLocks noChangeAspect="1" noChangeArrowheads="1"/>
            </p:cNvPicPr>
            <p:nvPr/>
          </p:nvPicPr>
          <p:blipFill>
            <a:blip r:embed="rId8" r:link="rId9" cstate="print"/>
            <a:srcRect/>
            <a:stretch>
              <a:fillRect/>
            </a:stretch>
          </p:blipFill>
          <p:spPr bwMode="auto">
            <a:xfrm>
              <a:off x="672" y="2736"/>
              <a:ext cx="1248" cy="961"/>
            </a:xfrm>
            <a:prstGeom prst="rect">
              <a:avLst/>
            </a:prstGeom>
            <a:noFill/>
          </p:spPr>
        </p:pic>
        <p:sp>
          <p:nvSpPr>
            <p:cNvPr id="242714" name="Line 26"/>
            <p:cNvSpPr>
              <a:spLocks noChangeShapeType="1"/>
            </p:cNvSpPr>
            <p:nvPr/>
          </p:nvSpPr>
          <p:spPr bwMode="auto">
            <a:xfrm>
              <a:off x="1152" y="2208"/>
              <a:ext cx="147" cy="441"/>
            </a:xfrm>
            <a:prstGeom prst="line">
              <a:avLst/>
            </a:prstGeom>
            <a:noFill/>
            <a:ln w="50800">
              <a:solidFill>
                <a:srgbClr val="000000"/>
              </a:solidFill>
              <a:round/>
              <a:headEnd type="stealth" w="med" len="lg"/>
              <a:tailEnd type="stealth" w="med" len="lg"/>
            </a:ln>
            <a:effectLst/>
          </p:spPr>
          <p:txBody>
            <a:bodyPr wrap="none" lIns="90488" tIns="44450" rIns="90488" bIns="44450" anchor="ctr"/>
            <a:lstStyle/>
            <a:p>
              <a:endParaRPr lang="zh-CN" altLang="en-US"/>
            </a:p>
          </p:txBody>
        </p:sp>
        <p:sp>
          <p:nvSpPr>
            <p:cNvPr id="242715" name="Line 27"/>
            <p:cNvSpPr>
              <a:spLocks noChangeShapeType="1"/>
            </p:cNvSpPr>
            <p:nvPr/>
          </p:nvSpPr>
          <p:spPr bwMode="auto">
            <a:xfrm rot="5400000">
              <a:off x="1901" y="2899"/>
              <a:ext cx="336" cy="393"/>
            </a:xfrm>
            <a:prstGeom prst="line">
              <a:avLst/>
            </a:prstGeom>
            <a:noFill/>
            <a:ln w="50800">
              <a:solidFill>
                <a:srgbClr val="000000"/>
              </a:solidFill>
              <a:round/>
              <a:headEnd type="stealth" w="med" len="lg"/>
              <a:tailEnd type="stealth" w="med" len="lg"/>
            </a:ln>
            <a:effectLst/>
          </p:spPr>
          <p:txBody>
            <a:bodyPr wrap="none" lIns="90488" tIns="44450" rIns="90488" bIns="44450" anchor="ctr"/>
            <a:lstStyle/>
            <a:p>
              <a:endParaRPr lang="zh-CN" altLang="en-US"/>
            </a:p>
          </p:txBody>
        </p:sp>
        <p:sp>
          <p:nvSpPr>
            <p:cNvPr id="242716" name="Line 28"/>
            <p:cNvSpPr>
              <a:spLocks noChangeShapeType="1"/>
            </p:cNvSpPr>
            <p:nvPr/>
          </p:nvSpPr>
          <p:spPr bwMode="auto">
            <a:xfrm rot="5400000">
              <a:off x="3144" y="1656"/>
              <a:ext cx="384" cy="432"/>
            </a:xfrm>
            <a:prstGeom prst="line">
              <a:avLst/>
            </a:prstGeom>
            <a:noFill/>
            <a:ln w="50800">
              <a:solidFill>
                <a:srgbClr val="000000"/>
              </a:solidFill>
              <a:round/>
              <a:headEnd type="stealth" w="med" len="lg"/>
              <a:tailEnd type="stealth" w="med" len="lg"/>
            </a:ln>
            <a:effectLst/>
          </p:spPr>
          <p:txBody>
            <a:bodyPr wrap="none" lIns="90488" tIns="44450" rIns="90488" bIns="44450" anchor="ctr"/>
            <a:lstStyle/>
            <a:p>
              <a:endParaRPr lang="zh-CN" altLang="en-US"/>
            </a:p>
          </p:txBody>
        </p:sp>
        <p:sp>
          <p:nvSpPr>
            <p:cNvPr id="242717" name="Arc 29"/>
            <p:cNvSpPr>
              <a:spLocks/>
            </p:cNvSpPr>
            <p:nvPr/>
          </p:nvSpPr>
          <p:spPr bwMode="auto">
            <a:xfrm rot="15461689">
              <a:off x="3661" y="2339"/>
              <a:ext cx="1689" cy="659"/>
            </a:xfrm>
            <a:custGeom>
              <a:avLst/>
              <a:gdLst>
                <a:gd name="G0" fmla="+- 0 0 0"/>
                <a:gd name="G1" fmla="+- 0 0 0"/>
                <a:gd name="G2" fmla="+- 21600 0 0"/>
                <a:gd name="T0" fmla="*/ 18406 w 18406"/>
                <a:gd name="T1" fmla="*/ 11303 h 17583"/>
                <a:gd name="T2" fmla="*/ 12546 w 18406"/>
                <a:gd name="T3" fmla="*/ 17583 h 17583"/>
                <a:gd name="T4" fmla="*/ 0 w 18406"/>
                <a:gd name="T5" fmla="*/ 0 h 17583"/>
              </a:gdLst>
              <a:ahLst/>
              <a:cxnLst>
                <a:cxn ang="0">
                  <a:pos x="T0" y="T1"/>
                </a:cxn>
                <a:cxn ang="0">
                  <a:pos x="T2" y="T3"/>
                </a:cxn>
                <a:cxn ang="0">
                  <a:pos x="T4" y="T5"/>
                </a:cxn>
              </a:cxnLst>
              <a:rect l="0" t="0" r="r" b="b"/>
              <a:pathLst>
                <a:path w="18406" h="17583" fill="none" extrusionOk="0">
                  <a:moveTo>
                    <a:pt x="18406" y="11303"/>
                  </a:moveTo>
                  <a:cubicBezTo>
                    <a:pt x="16893" y="13767"/>
                    <a:pt x="14900" y="15903"/>
                    <a:pt x="12545" y="17582"/>
                  </a:cubicBezTo>
                </a:path>
                <a:path w="18406" h="17583" stroke="0" extrusionOk="0">
                  <a:moveTo>
                    <a:pt x="18406" y="11303"/>
                  </a:moveTo>
                  <a:cubicBezTo>
                    <a:pt x="16893" y="13767"/>
                    <a:pt x="14900" y="15903"/>
                    <a:pt x="12545" y="17582"/>
                  </a:cubicBezTo>
                  <a:lnTo>
                    <a:pt x="0" y="0"/>
                  </a:lnTo>
                  <a:close/>
                </a:path>
              </a:pathLst>
            </a:custGeom>
            <a:noFill/>
            <a:ln w="50800" cap="rnd">
              <a:solidFill>
                <a:srgbClr val="000000"/>
              </a:solidFill>
              <a:round/>
              <a:headEnd type="none" w="sm" len="sm"/>
              <a:tailEnd type="stealth" w="med" len="lg"/>
            </a:ln>
            <a:effectLst/>
          </p:spPr>
          <p:txBody>
            <a:bodyPr wrap="none" anchor="ctr"/>
            <a:lstStyle/>
            <a:p>
              <a:endParaRPr lang="zh-CN" altLang="en-US"/>
            </a:p>
          </p:txBody>
        </p:sp>
        <p:sp>
          <p:nvSpPr>
            <p:cNvPr id="242718" name="Arc 30"/>
            <p:cNvSpPr>
              <a:spLocks/>
            </p:cNvSpPr>
            <p:nvPr/>
          </p:nvSpPr>
          <p:spPr bwMode="auto">
            <a:xfrm rot="12758857">
              <a:off x="2880" y="1440"/>
              <a:ext cx="1634" cy="543"/>
            </a:xfrm>
            <a:custGeom>
              <a:avLst/>
              <a:gdLst>
                <a:gd name="G0" fmla="+- 0 0 0"/>
                <a:gd name="G1" fmla="+- 0 0 0"/>
                <a:gd name="G2" fmla="+- 21600 0 0"/>
                <a:gd name="T0" fmla="*/ 19408 w 19408"/>
                <a:gd name="T1" fmla="*/ 9482 h 15786"/>
                <a:gd name="T2" fmla="*/ 14743 w 19408"/>
                <a:gd name="T3" fmla="*/ 15786 h 15786"/>
                <a:gd name="T4" fmla="*/ 0 w 19408"/>
                <a:gd name="T5" fmla="*/ 0 h 15786"/>
              </a:gdLst>
              <a:ahLst/>
              <a:cxnLst>
                <a:cxn ang="0">
                  <a:pos x="T0" y="T1"/>
                </a:cxn>
                <a:cxn ang="0">
                  <a:pos x="T2" y="T3"/>
                </a:cxn>
                <a:cxn ang="0">
                  <a:pos x="T4" y="T5"/>
                </a:cxn>
              </a:cxnLst>
              <a:rect l="0" t="0" r="r" b="b"/>
              <a:pathLst>
                <a:path w="19408" h="15786" fill="none" extrusionOk="0">
                  <a:moveTo>
                    <a:pt x="19407" y="9481"/>
                  </a:moveTo>
                  <a:cubicBezTo>
                    <a:pt x="18250" y="11850"/>
                    <a:pt x="16669" y="13986"/>
                    <a:pt x="14743" y="15786"/>
                  </a:cubicBezTo>
                </a:path>
                <a:path w="19408" h="15786" stroke="0" extrusionOk="0">
                  <a:moveTo>
                    <a:pt x="19407" y="9481"/>
                  </a:moveTo>
                  <a:cubicBezTo>
                    <a:pt x="18250" y="11850"/>
                    <a:pt x="16669" y="13986"/>
                    <a:pt x="14743" y="15786"/>
                  </a:cubicBezTo>
                  <a:lnTo>
                    <a:pt x="0" y="0"/>
                  </a:lnTo>
                  <a:close/>
                </a:path>
              </a:pathLst>
            </a:custGeom>
            <a:noFill/>
            <a:ln w="50800" cap="rnd">
              <a:solidFill>
                <a:srgbClr val="000000"/>
              </a:solidFill>
              <a:round/>
              <a:headEnd type="none" w="sm" len="sm"/>
              <a:tailEnd type="stealth" w="med" len="lg"/>
            </a:ln>
            <a:effectLst/>
          </p:spPr>
          <p:txBody>
            <a:bodyPr wrap="none" anchor="ctr"/>
            <a:lstStyle/>
            <a:p>
              <a:endParaRPr lang="zh-CN" altLang="en-US"/>
            </a:p>
          </p:txBody>
        </p:sp>
        <p:sp>
          <p:nvSpPr>
            <p:cNvPr id="242719" name="Arc 31"/>
            <p:cNvSpPr>
              <a:spLocks/>
            </p:cNvSpPr>
            <p:nvPr/>
          </p:nvSpPr>
          <p:spPr bwMode="auto">
            <a:xfrm rot="10899340">
              <a:off x="1872" y="1248"/>
              <a:ext cx="1782" cy="592"/>
            </a:xfrm>
            <a:custGeom>
              <a:avLst/>
              <a:gdLst>
                <a:gd name="G0" fmla="+- 0 0 0"/>
                <a:gd name="G1" fmla="+- 0 0 0"/>
                <a:gd name="G2" fmla="+- 21600 0 0"/>
                <a:gd name="T0" fmla="*/ 19408 w 19408"/>
                <a:gd name="T1" fmla="*/ 9482 h 15786"/>
                <a:gd name="T2" fmla="*/ 14743 w 19408"/>
                <a:gd name="T3" fmla="*/ 15786 h 15786"/>
                <a:gd name="T4" fmla="*/ 0 w 19408"/>
                <a:gd name="T5" fmla="*/ 0 h 15786"/>
              </a:gdLst>
              <a:ahLst/>
              <a:cxnLst>
                <a:cxn ang="0">
                  <a:pos x="T0" y="T1"/>
                </a:cxn>
                <a:cxn ang="0">
                  <a:pos x="T2" y="T3"/>
                </a:cxn>
                <a:cxn ang="0">
                  <a:pos x="T4" y="T5"/>
                </a:cxn>
              </a:cxnLst>
              <a:rect l="0" t="0" r="r" b="b"/>
              <a:pathLst>
                <a:path w="19408" h="15786" fill="none" extrusionOk="0">
                  <a:moveTo>
                    <a:pt x="19407" y="9481"/>
                  </a:moveTo>
                  <a:cubicBezTo>
                    <a:pt x="18250" y="11850"/>
                    <a:pt x="16669" y="13986"/>
                    <a:pt x="14743" y="15786"/>
                  </a:cubicBezTo>
                </a:path>
                <a:path w="19408" h="15786" stroke="0" extrusionOk="0">
                  <a:moveTo>
                    <a:pt x="19407" y="9481"/>
                  </a:moveTo>
                  <a:cubicBezTo>
                    <a:pt x="18250" y="11850"/>
                    <a:pt x="16669" y="13986"/>
                    <a:pt x="14743" y="15786"/>
                  </a:cubicBezTo>
                  <a:lnTo>
                    <a:pt x="0" y="0"/>
                  </a:lnTo>
                  <a:close/>
                </a:path>
              </a:pathLst>
            </a:custGeom>
            <a:noFill/>
            <a:ln w="50800" cap="rnd">
              <a:solidFill>
                <a:srgbClr val="000000"/>
              </a:solidFill>
              <a:round/>
              <a:headEnd type="none" w="sm" len="sm"/>
              <a:tailEnd type="stealth" w="med" len="lg"/>
            </a:ln>
            <a:effectLst/>
          </p:spPr>
          <p:txBody>
            <a:bodyPr wrap="none" anchor="ctr"/>
            <a:lstStyle/>
            <a:p>
              <a:endParaRPr lang="zh-CN" altLang="en-US"/>
            </a:p>
          </p:txBody>
        </p:sp>
        <p:pic>
          <p:nvPicPr>
            <p:cNvPr id="242720" name="Picture 32" descr="MATLAB5"/>
            <p:cNvPicPr>
              <a:picLocks noChangeAspect="1" noChangeArrowheads="1"/>
            </p:cNvPicPr>
            <p:nvPr/>
          </p:nvPicPr>
          <p:blipFill>
            <a:blip r:embed="rId10">
              <a:clrChange>
                <a:clrFrom>
                  <a:srgbClr val="FFFFFF"/>
                </a:clrFrom>
                <a:clrTo>
                  <a:srgbClr val="FFFFFF">
                    <a:alpha val="0"/>
                  </a:srgbClr>
                </a:clrTo>
              </a:clrChange>
            </a:blip>
            <a:srcRect/>
            <a:stretch>
              <a:fillRect/>
            </a:stretch>
          </p:blipFill>
          <p:spPr bwMode="auto">
            <a:xfrm>
              <a:off x="2304" y="912"/>
              <a:ext cx="846" cy="732"/>
            </a:xfrm>
            <a:prstGeom prst="rect">
              <a:avLst/>
            </a:prstGeom>
            <a:noFill/>
          </p:spPr>
        </p:pic>
        <p:graphicFrame>
          <p:nvGraphicFramePr>
            <p:cNvPr id="242721" name="Object 33"/>
            <p:cNvGraphicFramePr>
              <a:graphicFrameLocks noChangeAspect="1"/>
            </p:cNvGraphicFramePr>
            <p:nvPr/>
          </p:nvGraphicFramePr>
          <p:xfrm>
            <a:off x="3552" y="864"/>
            <a:ext cx="1440" cy="1135"/>
          </p:xfrm>
          <a:graphic>
            <a:graphicData uri="http://schemas.openxmlformats.org/presentationml/2006/ole">
              <p:oleObj spid="_x0000_s242721" name="位图图像" r:id="rId11" imgW="4099915" imgH="3825572" progId="Paint.Picture">
                <p:embed/>
              </p:oleObj>
            </a:graphicData>
          </a:graphic>
        </p:graphicFrame>
      </p:gr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p:cNvSpPr>
            <a:spLocks noGrp="1" noChangeArrowheads="1"/>
          </p:cNvSpPr>
          <p:nvPr>
            <p:ph type="title"/>
          </p:nvPr>
        </p:nvSpPr>
        <p:spPr/>
        <p:txBody>
          <a:bodyPr/>
          <a:lstStyle/>
          <a:p>
            <a:r>
              <a:rPr lang="zh-CN" altLang="en-US" b="1">
                <a:solidFill>
                  <a:srgbClr val="FF0000"/>
                </a:solidFill>
              </a:rPr>
              <a:t>振动钻削控制系统</a:t>
            </a:r>
            <a:r>
              <a:rPr lang="zh-CN" altLang="en-US">
                <a:solidFill>
                  <a:srgbClr val="FF0000"/>
                </a:solidFill>
              </a:rPr>
              <a:t> </a:t>
            </a:r>
          </a:p>
        </p:txBody>
      </p:sp>
      <p:graphicFrame>
        <p:nvGraphicFramePr>
          <p:cNvPr id="322565" name="Object 5"/>
          <p:cNvGraphicFramePr>
            <a:graphicFrameLocks noChangeAspect="1"/>
          </p:cNvGraphicFramePr>
          <p:nvPr>
            <p:ph idx="1"/>
          </p:nvPr>
        </p:nvGraphicFramePr>
        <p:xfrm>
          <a:off x="395288" y="1408113"/>
          <a:ext cx="8424862" cy="4181475"/>
        </p:xfrm>
        <a:graphic>
          <a:graphicData uri="http://schemas.openxmlformats.org/presentationml/2006/ole">
            <p:oleObj spid="_x0000_s322565" name="文档" r:id="rId3" imgW="4714324" imgH="2772270" progId="Word.Document.8">
              <p:embed/>
            </p:oleObj>
          </a:graphicData>
        </a:graphic>
      </p:graphicFrame>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noChangeArrowheads="1"/>
          </p:cNvSpPr>
          <p:nvPr>
            <p:ph type="title"/>
          </p:nvPr>
        </p:nvSpPr>
        <p:spPr/>
        <p:txBody>
          <a:bodyPr/>
          <a:lstStyle/>
          <a:p>
            <a:r>
              <a:rPr lang="zh-CN" altLang="en-US" b="1">
                <a:solidFill>
                  <a:srgbClr val="FF0000"/>
                </a:solidFill>
              </a:rPr>
              <a:t>发动机</a:t>
            </a:r>
            <a:r>
              <a:rPr lang="en-US" altLang="zh-CN" b="1">
                <a:solidFill>
                  <a:srgbClr val="FF0000"/>
                </a:solidFill>
              </a:rPr>
              <a:t>ECU</a:t>
            </a:r>
            <a:r>
              <a:rPr lang="zh-CN" altLang="en-US" b="1">
                <a:solidFill>
                  <a:srgbClr val="FF0000"/>
                </a:solidFill>
              </a:rPr>
              <a:t>硬件原理</a:t>
            </a:r>
          </a:p>
        </p:txBody>
      </p:sp>
      <p:grpSp>
        <p:nvGrpSpPr>
          <p:cNvPr id="262150" name="Group 6"/>
          <p:cNvGrpSpPr>
            <a:grpSpLocks/>
          </p:cNvGrpSpPr>
          <p:nvPr/>
        </p:nvGrpSpPr>
        <p:grpSpPr bwMode="auto">
          <a:xfrm>
            <a:off x="3497263" y="1641475"/>
            <a:ext cx="3697287" cy="3605213"/>
            <a:chOff x="2112" y="1104"/>
            <a:chExt cx="2400" cy="2304"/>
          </a:xfrm>
        </p:grpSpPr>
        <p:sp>
          <p:nvSpPr>
            <p:cNvPr id="262151" name="Rectangle 7"/>
            <p:cNvSpPr>
              <a:spLocks noChangeArrowheads="1"/>
            </p:cNvSpPr>
            <p:nvPr/>
          </p:nvSpPr>
          <p:spPr bwMode="auto">
            <a:xfrm>
              <a:off x="2112" y="1104"/>
              <a:ext cx="2400" cy="2304"/>
            </a:xfrm>
            <a:prstGeom prst="rect">
              <a:avLst/>
            </a:prstGeom>
            <a:solidFill>
              <a:srgbClr val="00CC99"/>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zh-CN">
                <a:latin typeface="Tahoma" pitchFamily="34" charset="0"/>
              </a:endParaRPr>
            </a:p>
          </p:txBody>
        </p:sp>
        <p:sp>
          <p:nvSpPr>
            <p:cNvPr id="262152" name="Text Box 8"/>
            <p:cNvSpPr txBox="1">
              <a:spLocks noChangeArrowheads="1"/>
            </p:cNvSpPr>
            <p:nvPr/>
          </p:nvSpPr>
          <p:spPr bwMode="auto">
            <a:xfrm>
              <a:off x="2880" y="1152"/>
              <a:ext cx="914" cy="253"/>
            </a:xfrm>
            <a:prstGeom prst="rect">
              <a:avLst/>
            </a:prstGeom>
            <a:solidFill>
              <a:srgbClr val="00CC99"/>
            </a:solidFill>
            <a:ln w="9525">
              <a:noFill/>
              <a:miter lim="800000"/>
              <a:headEnd/>
              <a:tailEnd/>
            </a:ln>
            <a:effectLst>
              <a:outerShdw dist="35921" dir="2700000" algn="ctr" rotWithShape="0">
                <a:schemeClr val="bg2"/>
              </a:outerShdw>
            </a:effectLst>
          </p:spPr>
          <p:txBody>
            <a:bodyPr wrap="none">
              <a:spAutoFit/>
            </a:bodyPr>
            <a:lstStyle/>
            <a:p>
              <a:pPr algn="l"/>
              <a:r>
                <a:rPr lang="zh-CN" altLang="en-US" sz="2000">
                  <a:solidFill>
                    <a:schemeClr val="bg1"/>
                  </a:solidFill>
                  <a:latin typeface="Tahoma" pitchFamily="34" charset="0"/>
                </a:rPr>
                <a:t>发动机</a:t>
              </a:r>
              <a:r>
                <a:rPr lang="en-US" altLang="zh-CN" sz="2000">
                  <a:solidFill>
                    <a:schemeClr val="bg1"/>
                  </a:solidFill>
                  <a:latin typeface="Tahoma" pitchFamily="34" charset="0"/>
                </a:rPr>
                <a:t>ECU</a:t>
              </a:r>
            </a:p>
          </p:txBody>
        </p:sp>
        <p:sp>
          <p:nvSpPr>
            <p:cNvPr id="262153" name="Text Box 9"/>
            <p:cNvSpPr txBox="1">
              <a:spLocks noChangeArrowheads="1"/>
            </p:cNvSpPr>
            <p:nvPr/>
          </p:nvSpPr>
          <p:spPr bwMode="auto">
            <a:xfrm>
              <a:off x="2688" y="3168"/>
              <a:ext cx="1344" cy="168"/>
            </a:xfrm>
            <a:prstGeom prst="rect">
              <a:avLst/>
            </a:prstGeom>
            <a:solidFill>
              <a:srgbClr val="00CC99"/>
            </a:solidFill>
            <a:ln w="9525">
              <a:noFill/>
              <a:miter lim="800000"/>
              <a:headEnd/>
              <a:tailEnd/>
            </a:ln>
            <a:effectLst>
              <a:outerShdw dist="35921" dir="2700000" algn="ctr" rotWithShape="0">
                <a:schemeClr val="bg2"/>
              </a:outerShdw>
            </a:effectLst>
          </p:spPr>
          <p:txBody>
            <a:bodyPr lIns="18000" tIns="10800" rIns="18000" bIns="10800" anchor="ctr" anchorCtr="1">
              <a:spAutoFit/>
            </a:bodyPr>
            <a:lstStyle/>
            <a:p>
              <a:pPr algn="l"/>
              <a:r>
                <a:rPr lang="en-US" altLang="zh-CN" sz="1600">
                  <a:latin typeface="Tahoma" pitchFamily="34" charset="0"/>
                </a:rPr>
                <a:t>CAN</a:t>
              </a:r>
              <a:r>
                <a:rPr lang="zh-CN" altLang="en-US" sz="1600">
                  <a:latin typeface="Tahoma" pitchFamily="34" charset="0"/>
                </a:rPr>
                <a:t>控制器</a:t>
              </a:r>
            </a:p>
          </p:txBody>
        </p:sp>
        <p:sp>
          <p:nvSpPr>
            <p:cNvPr id="262154" name="Text Box 10"/>
            <p:cNvSpPr txBox="1">
              <a:spLocks noChangeArrowheads="1"/>
            </p:cNvSpPr>
            <p:nvPr/>
          </p:nvSpPr>
          <p:spPr bwMode="auto">
            <a:xfrm>
              <a:off x="2269" y="1440"/>
              <a:ext cx="181" cy="912"/>
            </a:xfrm>
            <a:prstGeom prst="rect">
              <a:avLst/>
            </a:prstGeom>
            <a:solidFill>
              <a:srgbClr val="00CC99"/>
            </a:solidFill>
            <a:ln w="9525">
              <a:noFill/>
              <a:miter lim="800000"/>
              <a:headEnd/>
              <a:tailEnd/>
            </a:ln>
            <a:effectLst>
              <a:outerShdw dist="35921" dir="2700000" algn="ctr" rotWithShape="0">
                <a:schemeClr val="bg2"/>
              </a:outerShdw>
            </a:effectLst>
          </p:spPr>
          <p:txBody>
            <a:bodyPr vert="eaVert" lIns="18000" tIns="10800" rIns="18000" bIns="10800" anchor="ctr" anchorCtr="1">
              <a:spAutoFit/>
            </a:bodyPr>
            <a:lstStyle/>
            <a:p>
              <a:pPr algn="l"/>
              <a:r>
                <a:rPr lang="zh-CN" altLang="en-US" sz="1600">
                  <a:latin typeface="Tahoma" pitchFamily="34" charset="0"/>
                </a:rPr>
                <a:t>信号调理电路</a:t>
              </a:r>
            </a:p>
          </p:txBody>
        </p:sp>
        <p:sp>
          <p:nvSpPr>
            <p:cNvPr id="262155" name="AutoShape 11"/>
            <p:cNvSpPr>
              <a:spLocks noChangeArrowheads="1"/>
            </p:cNvSpPr>
            <p:nvPr/>
          </p:nvSpPr>
          <p:spPr bwMode="auto">
            <a:xfrm>
              <a:off x="2473" y="2736"/>
              <a:ext cx="144" cy="96"/>
            </a:xfrm>
            <a:prstGeom prst="rightArrow">
              <a:avLst>
                <a:gd name="adj1" fmla="val 50000"/>
                <a:gd name="adj2" fmla="val 37500"/>
              </a:avLst>
            </a:prstGeom>
            <a:solidFill>
              <a:srgbClr val="00CC99"/>
            </a:solidFill>
            <a:ln w="9525">
              <a:solidFill>
                <a:schemeClr val="tx1"/>
              </a:solidFill>
              <a:miter lim="800000"/>
              <a:headEnd/>
              <a:tailEnd/>
            </a:ln>
            <a:effectLst/>
          </p:spPr>
          <p:txBody>
            <a:bodyPr wrap="none" anchor="ctr"/>
            <a:lstStyle/>
            <a:p>
              <a:endParaRPr lang="zh-CN" altLang="en-US"/>
            </a:p>
          </p:txBody>
        </p:sp>
        <p:sp>
          <p:nvSpPr>
            <p:cNvPr id="262156" name="AutoShape 12"/>
            <p:cNvSpPr>
              <a:spLocks noChangeArrowheads="1"/>
            </p:cNvSpPr>
            <p:nvPr/>
          </p:nvSpPr>
          <p:spPr bwMode="auto">
            <a:xfrm>
              <a:off x="4080" y="2208"/>
              <a:ext cx="96" cy="96"/>
            </a:xfrm>
            <a:prstGeom prst="rightArrow">
              <a:avLst>
                <a:gd name="adj1" fmla="val 50000"/>
                <a:gd name="adj2" fmla="val 25000"/>
              </a:avLst>
            </a:prstGeom>
            <a:solidFill>
              <a:srgbClr val="00CC99"/>
            </a:solidFill>
            <a:ln w="9525">
              <a:solidFill>
                <a:schemeClr val="tx1"/>
              </a:solidFill>
              <a:miter lim="800000"/>
              <a:headEnd/>
              <a:tailEnd/>
            </a:ln>
            <a:effectLst/>
          </p:spPr>
          <p:txBody>
            <a:bodyPr wrap="none" anchor="ctr"/>
            <a:lstStyle/>
            <a:p>
              <a:endParaRPr lang="zh-CN" altLang="en-US"/>
            </a:p>
          </p:txBody>
        </p:sp>
        <p:sp>
          <p:nvSpPr>
            <p:cNvPr id="262157" name="Text Box 13"/>
            <p:cNvSpPr txBox="1">
              <a:spLocks noChangeArrowheads="1"/>
            </p:cNvSpPr>
            <p:nvPr/>
          </p:nvSpPr>
          <p:spPr bwMode="auto">
            <a:xfrm>
              <a:off x="2269" y="2400"/>
              <a:ext cx="181" cy="768"/>
            </a:xfrm>
            <a:prstGeom prst="rect">
              <a:avLst/>
            </a:prstGeom>
            <a:solidFill>
              <a:srgbClr val="00CC99"/>
            </a:solidFill>
            <a:ln w="9525">
              <a:noFill/>
              <a:miter lim="800000"/>
              <a:headEnd/>
              <a:tailEnd/>
            </a:ln>
            <a:effectLst>
              <a:outerShdw dist="35921" dir="2700000" algn="ctr" rotWithShape="0">
                <a:schemeClr val="bg2"/>
              </a:outerShdw>
            </a:effectLst>
          </p:spPr>
          <p:txBody>
            <a:bodyPr vert="eaVert" lIns="18000" tIns="10800" rIns="18000" bIns="10800" anchor="ctr" anchorCtr="1">
              <a:spAutoFit/>
            </a:bodyPr>
            <a:lstStyle/>
            <a:p>
              <a:pPr algn="l"/>
              <a:r>
                <a:rPr lang="en-US" altLang="zh-CN" sz="1600">
                  <a:latin typeface="Tahoma" pitchFamily="34" charset="0"/>
                </a:rPr>
                <a:t>CAN</a:t>
              </a:r>
              <a:r>
                <a:rPr lang="zh-CN" altLang="en-US" sz="1600">
                  <a:latin typeface="Tahoma" pitchFamily="34" charset="0"/>
                </a:rPr>
                <a:t>控制器</a:t>
              </a:r>
            </a:p>
          </p:txBody>
        </p:sp>
        <p:sp>
          <p:nvSpPr>
            <p:cNvPr id="262158" name="Text Box 14"/>
            <p:cNvSpPr txBox="1">
              <a:spLocks noChangeArrowheads="1"/>
            </p:cNvSpPr>
            <p:nvPr/>
          </p:nvSpPr>
          <p:spPr bwMode="auto">
            <a:xfrm>
              <a:off x="4221" y="1440"/>
              <a:ext cx="182" cy="1632"/>
            </a:xfrm>
            <a:prstGeom prst="rect">
              <a:avLst/>
            </a:prstGeom>
            <a:solidFill>
              <a:srgbClr val="00CC99"/>
            </a:solidFill>
            <a:ln w="9525">
              <a:noFill/>
              <a:miter lim="800000"/>
              <a:headEnd/>
              <a:tailEnd/>
            </a:ln>
            <a:effectLst>
              <a:outerShdw dist="35921" dir="2700000" algn="ctr" rotWithShape="0">
                <a:schemeClr val="bg2"/>
              </a:outerShdw>
            </a:effectLst>
          </p:spPr>
          <p:txBody>
            <a:bodyPr vert="eaVert" lIns="18000" tIns="10800" rIns="18000" bIns="10800" anchor="ctr" anchorCtr="1">
              <a:spAutoFit/>
            </a:bodyPr>
            <a:lstStyle/>
            <a:p>
              <a:pPr algn="l"/>
              <a:r>
                <a:rPr lang="en-US" altLang="zh-CN" sz="1600">
                  <a:latin typeface="Tahoma" pitchFamily="34" charset="0"/>
                </a:rPr>
                <a:t>CAN</a:t>
              </a:r>
              <a:r>
                <a:rPr lang="zh-CN" altLang="en-US" sz="1600">
                  <a:latin typeface="Tahoma" pitchFamily="34" charset="0"/>
                </a:rPr>
                <a:t>控制器</a:t>
              </a:r>
            </a:p>
          </p:txBody>
        </p:sp>
        <p:sp>
          <p:nvSpPr>
            <p:cNvPr id="262159" name="AutoShape 15"/>
            <p:cNvSpPr>
              <a:spLocks noChangeArrowheads="1"/>
            </p:cNvSpPr>
            <p:nvPr/>
          </p:nvSpPr>
          <p:spPr bwMode="auto">
            <a:xfrm>
              <a:off x="2448" y="1872"/>
              <a:ext cx="144" cy="96"/>
            </a:xfrm>
            <a:prstGeom prst="rightArrow">
              <a:avLst>
                <a:gd name="adj1" fmla="val 50000"/>
                <a:gd name="adj2" fmla="val 37500"/>
              </a:avLst>
            </a:prstGeom>
            <a:solidFill>
              <a:srgbClr val="00CC99"/>
            </a:solidFill>
            <a:ln w="9525">
              <a:solidFill>
                <a:schemeClr val="tx1"/>
              </a:solidFill>
              <a:miter lim="800000"/>
              <a:headEnd/>
              <a:tailEnd/>
            </a:ln>
            <a:effectLst/>
          </p:spPr>
          <p:txBody>
            <a:bodyPr wrap="none" anchor="ctr"/>
            <a:lstStyle/>
            <a:p>
              <a:endParaRPr lang="zh-CN" altLang="en-US"/>
            </a:p>
          </p:txBody>
        </p:sp>
        <p:sp>
          <p:nvSpPr>
            <p:cNvPr id="262160" name="AutoShape 16"/>
            <p:cNvSpPr>
              <a:spLocks noChangeArrowheads="1"/>
            </p:cNvSpPr>
            <p:nvPr/>
          </p:nvSpPr>
          <p:spPr bwMode="auto">
            <a:xfrm>
              <a:off x="3312" y="3072"/>
              <a:ext cx="96" cy="96"/>
            </a:xfrm>
            <a:prstGeom prst="downArrow">
              <a:avLst>
                <a:gd name="adj1" fmla="val 50000"/>
                <a:gd name="adj2" fmla="val 25000"/>
              </a:avLst>
            </a:prstGeom>
            <a:solidFill>
              <a:srgbClr val="00CC99"/>
            </a:solidFill>
            <a:ln w="9525">
              <a:solidFill>
                <a:schemeClr val="tx1"/>
              </a:solidFill>
              <a:miter lim="800000"/>
              <a:headEnd/>
              <a:tailEnd/>
            </a:ln>
            <a:effectLst/>
          </p:spPr>
          <p:txBody>
            <a:bodyPr wrap="none" anchor="ctr"/>
            <a:lstStyle/>
            <a:p>
              <a:endParaRPr lang="zh-CN" altLang="en-US"/>
            </a:p>
          </p:txBody>
        </p:sp>
        <p:sp>
          <p:nvSpPr>
            <p:cNvPr id="262161" name="Rectangle 17"/>
            <p:cNvSpPr>
              <a:spLocks noChangeArrowheads="1"/>
            </p:cNvSpPr>
            <p:nvPr/>
          </p:nvSpPr>
          <p:spPr bwMode="auto">
            <a:xfrm>
              <a:off x="2640" y="1440"/>
              <a:ext cx="1392" cy="1632"/>
            </a:xfrm>
            <a:prstGeom prst="rect">
              <a:avLst/>
            </a:prstGeom>
            <a:solidFill>
              <a:srgbClr val="00CC99"/>
            </a:solidFill>
            <a:ln w="9525">
              <a:noFill/>
              <a:miter lim="800000"/>
              <a:headEnd/>
              <a:tailEnd/>
            </a:ln>
            <a:effectLst>
              <a:outerShdw dist="35921" dir="2700000" algn="ctr" rotWithShape="0">
                <a:schemeClr val="bg2"/>
              </a:outerShdw>
            </a:effectLst>
          </p:spPr>
          <p:txBody>
            <a:bodyPr wrap="none" anchor="ctr"/>
            <a:lstStyle/>
            <a:p>
              <a:endParaRPr lang="zh-CN" altLang="zh-CN">
                <a:latin typeface="Tahoma" pitchFamily="34" charset="0"/>
              </a:endParaRPr>
            </a:p>
          </p:txBody>
        </p:sp>
        <p:sp>
          <p:nvSpPr>
            <p:cNvPr id="262162" name="Rectangle 18"/>
            <p:cNvSpPr>
              <a:spLocks noChangeArrowheads="1"/>
            </p:cNvSpPr>
            <p:nvPr/>
          </p:nvSpPr>
          <p:spPr bwMode="auto">
            <a:xfrm>
              <a:off x="2640" y="1824"/>
              <a:ext cx="240" cy="144"/>
            </a:xfrm>
            <a:prstGeom prst="rect">
              <a:avLst/>
            </a:prstGeom>
            <a:solidFill>
              <a:srgbClr val="00CC99"/>
            </a:solidFill>
            <a:ln w="9525" cap="rnd">
              <a:solidFill>
                <a:schemeClr val="tx1"/>
              </a:solidFill>
              <a:prstDash val="sysDot"/>
              <a:miter lim="800000"/>
              <a:headEnd/>
              <a:tailEnd/>
            </a:ln>
            <a:effectLst/>
          </p:spPr>
          <p:txBody>
            <a:bodyPr wrap="none" anchor="ctr"/>
            <a:lstStyle/>
            <a:p>
              <a:r>
                <a:rPr lang="en-US" altLang="zh-CN" sz="1200">
                  <a:latin typeface="Tahoma" pitchFamily="34" charset="0"/>
                </a:rPr>
                <a:t>HSI</a:t>
              </a:r>
            </a:p>
          </p:txBody>
        </p:sp>
        <p:sp>
          <p:nvSpPr>
            <p:cNvPr id="262163" name="Text Box 19"/>
            <p:cNvSpPr txBox="1">
              <a:spLocks noChangeArrowheads="1"/>
            </p:cNvSpPr>
            <p:nvPr/>
          </p:nvSpPr>
          <p:spPr bwMode="auto">
            <a:xfrm>
              <a:off x="2617" y="1396"/>
              <a:ext cx="667" cy="254"/>
            </a:xfrm>
            <a:prstGeom prst="rect">
              <a:avLst/>
            </a:prstGeom>
            <a:solidFill>
              <a:srgbClr val="00CC99"/>
            </a:solidFill>
            <a:ln w="9525">
              <a:noFill/>
              <a:miter lim="800000"/>
              <a:headEnd/>
              <a:tailEnd/>
            </a:ln>
            <a:effectLst/>
          </p:spPr>
          <p:txBody>
            <a:bodyPr wrap="none">
              <a:spAutoFit/>
            </a:bodyPr>
            <a:lstStyle/>
            <a:p>
              <a:pPr algn="l"/>
              <a:r>
                <a:rPr lang="en-US" altLang="zh-CN" sz="2000">
                  <a:latin typeface="Tahoma" pitchFamily="34" charset="0"/>
                </a:rPr>
                <a:t>80C196</a:t>
              </a:r>
            </a:p>
          </p:txBody>
        </p:sp>
        <p:sp>
          <p:nvSpPr>
            <p:cNvPr id="262164" name="Rectangle 20"/>
            <p:cNvSpPr>
              <a:spLocks noChangeArrowheads="1"/>
            </p:cNvSpPr>
            <p:nvPr/>
          </p:nvSpPr>
          <p:spPr bwMode="auto">
            <a:xfrm>
              <a:off x="3024" y="1632"/>
              <a:ext cx="624" cy="192"/>
            </a:xfrm>
            <a:prstGeom prst="rect">
              <a:avLst/>
            </a:prstGeom>
            <a:solidFill>
              <a:srgbClr val="00CC99"/>
            </a:solidFill>
            <a:ln w="9525" cap="rnd">
              <a:solidFill>
                <a:schemeClr val="tx1"/>
              </a:solidFill>
              <a:prstDash val="sysDot"/>
              <a:miter lim="800000"/>
              <a:headEnd/>
              <a:tailEnd/>
            </a:ln>
            <a:effectLst/>
          </p:spPr>
          <p:txBody>
            <a:bodyPr wrap="none" anchor="ctr"/>
            <a:lstStyle/>
            <a:p>
              <a:r>
                <a:rPr lang="zh-CN" altLang="en-US" sz="1400">
                  <a:latin typeface="Tahoma" pitchFamily="34" charset="0"/>
                </a:rPr>
                <a:t>喷油量计算</a:t>
              </a:r>
            </a:p>
          </p:txBody>
        </p:sp>
        <p:sp>
          <p:nvSpPr>
            <p:cNvPr id="262165" name="Rectangle 21"/>
            <p:cNvSpPr>
              <a:spLocks noChangeArrowheads="1"/>
            </p:cNvSpPr>
            <p:nvPr/>
          </p:nvSpPr>
          <p:spPr bwMode="auto">
            <a:xfrm>
              <a:off x="2976" y="1920"/>
              <a:ext cx="720" cy="192"/>
            </a:xfrm>
            <a:prstGeom prst="rect">
              <a:avLst/>
            </a:prstGeom>
            <a:solidFill>
              <a:srgbClr val="00CC99"/>
            </a:solidFill>
            <a:ln w="9525" cap="rnd">
              <a:solidFill>
                <a:schemeClr val="tx1"/>
              </a:solidFill>
              <a:prstDash val="sysDot"/>
              <a:miter lim="800000"/>
              <a:headEnd/>
              <a:tailEnd/>
            </a:ln>
            <a:effectLst/>
          </p:spPr>
          <p:txBody>
            <a:bodyPr wrap="none" anchor="ctr"/>
            <a:lstStyle/>
            <a:p>
              <a:r>
                <a:rPr lang="zh-CN" altLang="en-US" sz="1400">
                  <a:latin typeface="Tahoma" pitchFamily="34" charset="0"/>
                </a:rPr>
                <a:t>喷油正时计算</a:t>
              </a:r>
            </a:p>
          </p:txBody>
        </p:sp>
        <p:sp>
          <p:nvSpPr>
            <p:cNvPr id="262166" name="Rectangle 22"/>
            <p:cNvSpPr>
              <a:spLocks noChangeArrowheads="1"/>
            </p:cNvSpPr>
            <p:nvPr/>
          </p:nvSpPr>
          <p:spPr bwMode="auto">
            <a:xfrm>
              <a:off x="3024" y="2496"/>
              <a:ext cx="624" cy="192"/>
            </a:xfrm>
            <a:prstGeom prst="rect">
              <a:avLst/>
            </a:prstGeom>
            <a:solidFill>
              <a:srgbClr val="00CC99"/>
            </a:solidFill>
            <a:ln w="9525" cap="rnd">
              <a:solidFill>
                <a:schemeClr val="tx1"/>
              </a:solidFill>
              <a:prstDash val="sysDot"/>
              <a:miter lim="800000"/>
              <a:headEnd/>
              <a:tailEnd/>
            </a:ln>
            <a:effectLst/>
          </p:spPr>
          <p:txBody>
            <a:bodyPr wrap="none" anchor="ctr"/>
            <a:lstStyle/>
            <a:p>
              <a:r>
                <a:rPr lang="zh-CN" altLang="en-US" sz="1400">
                  <a:latin typeface="Tahoma" pitchFamily="34" charset="0"/>
                </a:rPr>
                <a:t>故障检测</a:t>
              </a:r>
            </a:p>
          </p:txBody>
        </p:sp>
        <p:sp>
          <p:nvSpPr>
            <p:cNvPr id="262167" name="Rectangle 23"/>
            <p:cNvSpPr>
              <a:spLocks noChangeArrowheads="1"/>
            </p:cNvSpPr>
            <p:nvPr/>
          </p:nvSpPr>
          <p:spPr bwMode="auto">
            <a:xfrm>
              <a:off x="3024" y="2784"/>
              <a:ext cx="624" cy="192"/>
            </a:xfrm>
            <a:prstGeom prst="rect">
              <a:avLst/>
            </a:prstGeom>
            <a:solidFill>
              <a:srgbClr val="00CC99"/>
            </a:solidFill>
            <a:ln w="9525" cap="rnd">
              <a:solidFill>
                <a:schemeClr val="tx1"/>
              </a:solidFill>
              <a:prstDash val="sysDot"/>
              <a:miter lim="800000"/>
              <a:headEnd/>
              <a:tailEnd/>
            </a:ln>
            <a:effectLst/>
          </p:spPr>
          <p:txBody>
            <a:bodyPr wrap="none" anchor="ctr"/>
            <a:lstStyle/>
            <a:p>
              <a:r>
                <a:rPr lang="zh-CN" altLang="en-US" sz="1400">
                  <a:latin typeface="Tahoma" pitchFamily="34" charset="0"/>
                </a:rPr>
                <a:t>通讯程序</a:t>
              </a:r>
            </a:p>
          </p:txBody>
        </p:sp>
        <p:sp>
          <p:nvSpPr>
            <p:cNvPr id="262168" name="Rectangle 24"/>
            <p:cNvSpPr>
              <a:spLocks noChangeArrowheads="1"/>
            </p:cNvSpPr>
            <p:nvPr/>
          </p:nvSpPr>
          <p:spPr bwMode="auto">
            <a:xfrm>
              <a:off x="2976" y="2208"/>
              <a:ext cx="720" cy="192"/>
            </a:xfrm>
            <a:prstGeom prst="rect">
              <a:avLst/>
            </a:prstGeom>
            <a:solidFill>
              <a:srgbClr val="00CC99"/>
            </a:solidFill>
            <a:ln w="9525" cap="rnd">
              <a:solidFill>
                <a:schemeClr val="tx1"/>
              </a:solidFill>
              <a:prstDash val="sysDot"/>
              <a:miter lim="800000"/>
              <a:headEnd/>
              <a:tailEnd/>
            </a:ln>
            <a:effectLst/>
          </p:spPr>
          <p:txBody>
            <a:bodyPr wrap="none" anchor="ctr"/>
            <a:lstStyle/>
            <a:p>
              <a:r>
                <a:rPr lang="en-US" altLang="zh-CN" sz="1400">
                  <a:latin typeface="Tahoma" pitchFamily="34" charset="0"/>
                </a:rPr>
                <a:t>EGR</a:t>
              </a:r>
              <a:r>
                <a:rPr lang="zh-CN" altLang="en-US" sz="1400">
                  <a:latin typeface="Tahoma" pitchFamily="34" charset="0"/>
                </a:rPr>
                <a:t>控制计算</a:t>
              </a:r>
            </a:p>
          </p:txBody>
        </p:sp>
      </p:grpSp>
      <p:grpSp>
        <p:nvGrpSpPr>
          <p:cNvPr id="262169" name="Group 25"/>
          <p:cNvGrpSpPr>
            <a:grpSpLocks/>
          </p:cNvGrpSpPr>
          <p:nvPr/>
        </p:nvGrpSpPr>
        <p:grpSpPr bwMode="auto">
          <a:xfrm>
            <a:off x="466725" y="1341438"/>
            <a:ext cx="1552575" cy="2054225"/>
            <a:chOff x="336" y="912"/>
            <a:chExt cx="1008" cy="1313"/>
          </a:xfrm>
        </p:grpSpPr>
        <p:sp>
          <p:nvSpPr>
            <p:cNvPr id="262170" name="Text Box 26"/>
            <p:cNvSpPr txBox="1">
              <a:spLocks noChangeArrowheads="1"/>
            </p:cNvSpPr>
            <p:nvPr/>
          </p:nvSpPr>
          <p:spPr bwMode="auto">
            <a:xfrm>
              <a:off x="336" y="912"/>
              <a:ext cx="1008" cy="1313"/>
            </a:xfrm>
            <a:prstGeom prst="rect">
              <a:avLst/>
            </a:prstGeom>
            <a:solidFill>
              <a:schemeClr val="accent1"/>
            </a:solidFill>
            <a:ln w="9525">
              <a:solidFill>
                <a:schemeClr val="tx2"/>
              </a:solidFill>
              <a:miter lim="800000"/>
              <a:headEnd/>
              <a:tailEnd/>
            </a:ln>
            <a:effectLst>
              <a:outerShdw dist="35921" dir="2700000" algn="ctr" rotWithShape="0">
                <a:schemeClr val="bg2"/>
              </a:outerShdw>
            </a:effectLst>
          </p:spPr>
          <p:txBody>
            <a:bodyPr>
              <a:spAutoFit/>
            </a:bodyPr>
            <a:lstStyle/>
            <a:p>
              <a:r>
                <a:rPr lang="en-US" altLang="zh-CN" sz="2000">
                  <a:latin typeface="Tahoma" pitchFamily="34" charset="0"/>
                </a:rPr>
                <a:t>4DE2</a:t>
              </a:r>
              <a:r>
                <a:rPr lang="zh-CN" altLang="en-US" sz="2000">
                  <a:latin typeface="Tahoma" pitchFamily="34" charset="0"/>
                </a:rPr>
                <a:t>柴油机</a:t>
              </a:r>
            </a:p>
            <a:p>
              <a:endParaRPr lang="zh-CN" altLang="en-US" sz="1800">
                <a:latin typeface="Tahoma" pitchFamily="34" charset="0"/>
              </a:endParaRPr>
            </a:p>
            <a:p>
              <a:endParaRPr lang="zh-CN" altLang="en-US" sz="1800">
                <a:latin typeface="Tahoma" pitchFamily="34" charset="0"/>
              </a:endParaRPr>
            </a:p>
            <a:p>
              <a:endParaRPr lang="zh-CN" altLang="en-US" sz="1800">
                <a:latin typeface="Tahoma" pitchFamily="34" charset="0"/>
              </a:endParaRPr>
            </a:p>
            <a:p>
              <a:endParaRPr lang="zh-CN" altLang="en-US" sz="1800">
                <a:latin typeface="Tahoma" pitchFamily="34" charset="0"/>
              </a:endParaRPr>
            </a:p>
            <a:p>
              <a:endParaRPr lang="zh-CN" altLang="en-US" sz="1800">
                <a:latin typeface="Tahoma" pitchFamily="34" charset="0"/>
              </a:endParaRPr>
            </a:p>
            <a:p>
              <a:endParaRPr lang="en-US" altLang="zh-CN" sz="1800">
                <a:latin typeface="Tahoma" pitchFamily="34" charset="0"/>
              </a:endParaRPr>
            </a:p>
          </p:txBody>
        </p:sp>
        <p:sp>
          <p:nvSpPr>
            <p:cNvPr id="262171" name="Text Box 27"/>
            <p:cNvSpPr txBox="1">
              <a:spLocks noChangeArrowheads="1"/>
            </p:cNvSpPr>
            <p:nvPr/>
          </p:nvSpPr>
          <p:spPr bwMode="auto">
            <a:xfrm>
              <a:off x="510" y="1152"/>
              <a:ext cx="703" cy="1017"/>
            </a:xfrm>
            <a:prstGeom prst="rect">
              <a:avLst/>
            </a:prstGeom>
            <a:solidFill>
              <a:srgbClr val="CCCC00"/>
            </a:solidFill>
            <a:ln w="9525">
              <a:solidFill>
                <a:srgbClr val="FFCCCC"/>
              </a:solidFill>
              <a:miter lim="800000"/>
              <a:headEnd/>
              <a:tailEnd/>
            </a:ln>
            <a:effectLst>
              <a:outerShdw dist="35921" dir="2700000" algn="ctr" rotWithShape="0">
                <a:srgbClr val="808080"/>
              </a:outerShdw>
            </a:effectLst>
          </p:spPr>
          <p:txBody>
            <a:bodyPr wrap="none">
              <a:spAutoFit/>
            </a:bodyPr>
            <a:lstStyle/>
            <a:p>
              <a:r>
                <a:rPr lang="zh-CN" altLang="en-US" sz="1400">
                  <a:latin typeface="Tahoma" pitchFamily="34" charset="0"/>
                </a:rPr>
                <a:t>冷却液温度</a:t>
              </a:r>
            </a:p>
            <a:p>
              <a:r>
                <a:rPr lang="zh-CN" altLang="en-US" sz="1400">
                  <a:latin typeface="Tahoma" pitchFamily="34" charset="0"/>
                </a:rPr>
                <a:t>燃油温度 </a:t>
              </a:r>
            </a:p>
            <a:p>
              <a:r>
                <a:rPr lang="zh-CN" altLang="en-US" sz="1400">
                  <a:latin typeface="Tahoma" pitchFamily="34" charset="0"/>
                </a:rPr>
                <a:t>机油温度  </a:t>
              </a:r>
            </a:p>
            <a:p>
              <a:r>
                <a:rPr lang="zh-CN" altLang="en-US" sz="1400">
                  <a:latin typeface="Tahoma" pitchFamily="34" charset="0"/>
                </a:rPr>
                <a:t>大气压力  </a:t>
              </a:r>
            </a:p>
            <a:p>
              <a:r>
                <a:rPr lang="zh-CN" altLang="en-US" sz="1400">
                  <a:latin typeface="Tahoma" pitchFamily="34" charset="0"/>
                </a:rPr>
                <a:t>进气管压力</a:t>
              </a:r>
            </a:p>
            <a:p>
              <a:r>
                <a:rPr lang="zh-CN" altLang="en-US" sz="1400">
                  <a:latin typeface="Tahoma" pitchFamily="34" charset="0"/>
                </a:rPr>
                <a:t>进气温度</a:t>
              </a:r>
            </a:p>
            <a:p>
              <a:r>
                <a:rPr lang="zh-CN" altLang="en-US" sz="1400">
                  <a:latin typeface="Tahoma" pitchFamily="34" charset="0"/>
                </a:rPr>
                <a:t>机油压力</a:t>
              </a:r>
            </a:p>
          </p:txBody>
        </p:sp>
      </p:grpSp>
      <p:sp>
        <p:nvSpPr>
          <p:cNvPr id="262172" name="Text Box 28"/>
          <p:cNvSpPr txBox="1">
            <a:spLocks noChangeArrowheads="1"/>
          </p:cNvSpPr>
          <p:nvPr/>
        </p:nvSpPr>
        <p:spPr bwMode="auto">
          <a:xfrm>
            <a:off x="825500" y="3594100"/>
            <a:ext cx="727075" cy="527050"/>
          </a:xfrm>
          <a:prstGeom prst="rect">
            <a:avLst/>
          </a:prstGeom>
          <a:solidFill>
            <a:srgbClr val="CCCC00"/>
          </a:solidFill>
          <a:ln w="9525">
            <a:solidFill>
              <a:schemeClr val="tx2"/>
            </a:solidFill>
            <a:miter lim="800000"/>
            <a:headEnd/>
            <a:tailEnd/>
          </a:ln>
          <a:effectLst>
            <a:outerShdw dist="35921" dir="2700000" algn="ctr" rotWithShape="0">
              <a:srgbClr val="808080"/>
            </a:outerShdw>
          </a:effectLst>
        </p:spPr>
        <p:txBody>
          <a:bodyPr wrap="none">
            <a:spAutoFit/>
          </a:bodyPr>
          <a:lstStyle/>
          <a:p>
            <a:r>
              <a:rPr lang="zh-CN" altLang="en-US" sz="1400">
                <a:latin typeface="Tahoma" pitchFamily="34" charset="0"/>
              </a:rPr>
              <a:t>脚踏板</a:t>
            </a:r>
          </a:p>
          <a:p>
            <a:r>
              <a:rPr lang="zh-CN" altLang="en-US" sz="1400">
                <a:latin typeface="Tahoma" pitchFamily="34" charset="0"/>
              </a:rPr>
              <a:t>传感器</a:t>
            </a:r>
          </a:p>
        </p:txBody>
      </p:sp>
      <p:grpSp>
        <p:nvGrpSpPr>
          <p:cNvPr id="262173" name="Group 29"/>
          <p:cNvGrpSpPr>
            <a:grpSpLocks/>
          </p:cNvGrpSpPr>
          <p:nvPr/>
        </p:nvGrpSpPr>
        <p:grpSpPr bwMode="auto">
          <a:xfrm>
            <a:off x="541338" y="4270375"/>
            <a:ext cx="1477962" cy="1952625"/>
            <a:chOff x="384" y="2880"/>
            <a:chExt cx="960" cy="1248"/>
          </a:xfrm>
        </p:grpSpPr>
        <p:sp>
          <p:nvSpPr>
            <p:cNvPr id="262174" name="Rectangle 30"/>
            <p:cNvSpPr>
              <a:spLocks noChangeArrowheads="1"/>
            </p:cNvSpPr>
            <p:nvPr/>
          </p:nvSpPr>
          <p:spPr bwMode="auto">
            <a:xfrm>
              <a:off x="384" y="2880"/>
              <a:ext cx="960" cy="1248"/>
            </a:xfrm>
            <a:prstGeom prst="rect">
              <a:avLst/>
            </a:prstGeom>
            <a:solidFill>
              <a:schemeClr val="accent1"/>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zh-CN">
                <a:latin typeface="Tahoma" pitchFamily="34" charset="0"/>
              </a:endParaRPr>
            </a:p>
          </p:txBody>
        </p:sp>
        <p:sp>
          <p:nvSpPr>
            <p:cNvPr id="262175" name="Text Box 31"/>
            <p:cNvSpPr txBox="1">
              <a:spLocks noChangeArrowheads="1"/>
            </p:cNvSpPr>
            <p:nvPr/>
          </p:nvSpPr>
          <p:spPr bwMode="auto">
            <a:xfrm>
              <a:off x="567" y="3168"/>
              <a:ext cx="625" cy="603"/>
            </a:xfrm>
            <a:prstGeom prst="rect">
              <a:avLst/>
            </a:prstGeom>
            <a:solidFill>
              <a:srgbClr val="CCCC00"/>
            </a:solidFill>
            <a:ln w="9525">
              <a:noFill/>
              <a:miter lim="800000"/>
              <a:headEnd/>
              <a:tailEnd/>
            </a:ln>
            <a:effectLst>
              <a:outerShdw dist="35921" dir="2700000" algn="ctr" rotWithShape="0">
                <a:srgbClr val="808080"/>
              </a:outerShdw>
            </a:effectLst>
          </p:spPr>
          <p:txBody>
            <a:bodyPr wrap="none">
              <a:spAutoFit/>
            </a:bodyPr>
            <a:lstStyle/>
            <a:p>
              <a:r>
                <a:rPr lang="zh-CN" altLang="en-US" sz="1400">
                  <a:latin typeface="Tahoma" pitchFamily="34" charset="0"/>
                </a:rPr>
                <a:t>起动开关</a:t>
              </a:r>
            </a:p>
            <a:p>
              <a:r>
                <a:rPr lang="zh-CN" altLang="en-US" sz="1400">
                  <a:latin typeface="Tahoma" pitchFamily="34" charset="0"/>
                </a:rPr>
                <a:t>巡航开关</a:t>
              </a:r>
            </a:p>
            <a:p>
              <a:r>
                <a:rPr lang="zh-CN" altLang="en-US" sz="1400">
                  <a:latin typeface="Tahoma" pitchFamily="34" charset="0"/>
                </a:rPr>
                <a:t>功率</a:t>
              </a:r>
              <a:r>
                <a:rPr lang="en-US" altLang="zh-CN" sz="1400">
                  <a:latin typeface="Tahoma" pitchFamily="34" charset="0"/>
                </a:rPr>
                <a:t>/</a:t>
              </a:r>
              <a:r>
                <a:rPr lang="zh-CN" altLang="en-US" sz="1400">
                  <a:latin typeface="Tahoma" pitchFamily="34" charset="0"/>
                </a:rPr>
                <a:t>经济</a:t>
              </a:r>
            </a:p>
            <a:p>
              <a:r>
                <a:rPr lang="zh-CN" altLang="en-US" sz="1400">
                  <a:latin typeface="Tahoma" pitchFamily="34" charset="0"/>
                </a:rPr>
                <a:t>故障运行</a:t>
              </a:r>
            </a:p>
          </p:txBody>
        </p:sp>
        <p:sp>
          <p:nvSpPr>
            <p:cNvPr id="262176" name="Text Box 32"/>
            <p:cNvSpPr txBox="1">
              <a:spLocks noChangeArrowheads="1"/>
            </p:cNvSpPr>
            <p:nvPr/>
          </p:nvSpPr>
          <p:spPr bwMode="auto">
            <a:xfrm>
              <a:off x="522" y="3840"/>
              <a:ext cx="697" cy="195"/>
            </a:xfrm>
            <a:prstGeom prst="rect">
              <a:avLst/>
            </a:prstGeom>
            <a:solidFill>
              <a:srgbClr val="CCCC00"/>
            </a:solidFill>
            <a:ln w="9525">
              <a:noFill/>
              <a:miter lim="800000"/>
              <a:headEnd/>
              <a:tailEnd/>
            </a:ln>
            <a:effectLst>
              <a:outerShdw dist="35921" dir="2700000" algn="ctr" rotWithShape="0">
                <a:srgbClr val="808080"/>
              </a:outerShdw>
            </a:effectLst>
          </p:spPr>
          <p:txBody>
            <a:bodyPr wrap="none">
              <a:spAutoFit/>
            </a:bodyPr>
            <a:lstStyle/>
            <a:p>
              <a:r>
                <a:rPr lang="zh-CN" altLang="en-US" sz="1400">
                  <a:latin typeface="Tahoma" pitchFamily="34" charset="0"/>
                </a:rPr>
                <a:t>诊断仪接口</a:t>
              </a:r>
            </a:p>
          </p:txBody>
        </p:sp>
        <p:sp>
          <p:nvSpPr>
            <p:cNvPr id="262177" name="Text Box 33"/>
            <p:cNvSpPr txBox="1">
              <a:spLocks noChangeArrowheads="1"/>
            </p:cNvSpPr>
            <p:nvPr/>
          </p:nvSpPr>
          <p:spPr bwMode="auto">
            <a:xfrm>
              <a:off x="528" y="2913"/>
              <a:ext cx="615" cy="254"/>
            </a:xfrm>
            <a:prstGeom prst="rect">
              <a:avLst/>
            </a:prstGeom>
            <a:noFill/>
            <a:ln w="9525">
              <a:noFill/>
              <a:miter lim="800000"/>
              <a:headEnd/>
              <a:tailEnd/>
            </a:ln>
            <a:effectLst/>
          </p:spPr>
          <p:txBody>
            <a:bodyPr wrap="none">
              <a:spAutoFit/>
            </a:bodyPr>
            <a:lstStyle/>
            <a:p>
              <a:pPr algn="l"/>
              <a:r>
                <a:rPr lang="zh-CN" altLang="en-US" sz="2000">
                  <a:latin typeface="Tahoma" pitchFamily="34" charset="0"/>
                </a:rPr>
                <a:t>仪表板</a:t>
              </a:r>
            </a:p>
          </p:txBody>
        </p:sp>
      </p:grpSp>
      <p:sp>
        <p:nvSpPr>
          <p:cNvPr id="262178" name="Rectangle 34"/>
          <p:cNvSpPr>
            <a:spLocks noChangeArrowheads="1"/>
          </p:cNvSpPr>
          <p:nvPr/>
        </p:nvSpPr>
        <p:spPr bwMode="auto">
          <a:xfrm>
            <a:off x="3941763" y="5772150"/>
            <a:ext cx="812800" cy="374650"/>
          </a:xfrm>
          <a:prstGeom prst="rect">
            <a:avLst/>
          </a:prstGeom>
          <a:solidFill>
            <a:srgbClr val="CCCC00"/>
          </a:solidFill>
          <a:ln w="9525">
            <a:solidFill>
              <a:srgbClr val="CCECFF"/>
            </a:solidFill>
            <a:miter lim="800000"/>
            <a:headEnd/>
            <a:tailEnd/>
          </a:ln>
          <a:effectLst>
            <a:outerShdw dist="35921" dir="2700000" algn="ctr" rotWithShape="0">
              <a:schemeClr val="bg2"/>
            </a:outerShdw>
          </a:effectLst>
        </p:spPr>
        <p:txBody>
          <a:bodyPr wrap="none" anchor="ctr"/>
          <a:lstStyle/>
          <a:p>
            <a:r>
              <a:rPr lang="zh-CN" altLang="en-US" sz="1600">
                <a:latin typeface="Tahoma" pitchFamily="34" charset="0"/>
              </a:rPr>
              <a:t>标定系统</a:t>
            </a:r>
          </a:p>
        </p:txBody>
      </p:sp>
      <p:sp>
        <p:nvSpPr>
          <p:cNvPr id="262179" name="Rectangle 35"/>
          <p:cNvSpPr>
            <a:spLocks noChangeArrowheads="1"/>
          </p:cNvSpPr>
          <p:nvPr/>
        </p:nvSpPr>
        <p:spPr bwMode="auto">
          <a:xfrm>
            <a:off x="6750050" y="5772150"/>
            <a:ext cx="812800" cy="374650"/>
          </a:xfrm>
          <a:prstGeom prst="rect">
            <a:avLst/>
          </a:prstGeom>
          <a:solidFill>
            <a:srgbClr val="CCCC00"/>
          </a:solidFill>
          <a:ln w="9525">
            <a:solidFill>
              <a:srgbClr val="CCECFF"/>
            </a:solidFill>
            <a:miter lim="800000"/>
            <a:headEnd/>
            <a:tailEnd/>
          </a:ln>
          <a:effectLst>
            <a:outerShdw dist="35921" dir="2700000" algn="ctr" rotWithShape="0">
              <a:schemeClr val="bg2"/>
            </a:outerShdw>
          </a:effectLst>
        </p:spPr>
        <p:txBody>
          <a:bodyPr wrap="none" anchor="ctr"/>
          <a:lstStyle/>
          <a:p>
            <a:r>
              <a:rPr lang="zh-CN" altLang="en-US" sz="1600">
                <a:latin typeface="Tahoma" pitchFamily="34" charset="0"/>
              </a:rPr>
              <a:t>其他</a:t>
            </a:r>
            <a:r>
              <a:rPr lang="en-US" altLang="zh-CN" sz="1600">
                <a:latin typeface="Tahoma" pitchFamily="34" charset="0"/>
              </a:rPr>
              <a:t>ECU</a:t>
            </a:r>
          </a:p>
        </p:txBody>
      </p:sp>
      <p:grpSp>
        <p:nvGrpSpPr>
          <p:cNvPr id="262180" name="Group 36"/>
          <p:cNvGrpSpPr>
            <a:grpSpLocks/>
          </p:cNvGrpSpPr>
          <p:nvPr/>
        </p:nvGrpSpPr>
        <p:grpSpPr bwMode="auto">
          <a:xfrm>
            <a:off x="2773363" y="2166938"/>
            <a:ext cx="903287" cy="346075"/>
            <a:chOff x="230" y="2448"/>
            <a:chExt cx="586" cy="221"/>
          </a:xfrm>
        </p:grpSpPr>
        <p:sp>
          <p:nvSpPr>
            <p:cNvPr id="262181" name="AutoShape 37"/>
            <p:cNvSpPr>
              <a:spLocks noChangeArrowheads="1"/>
            </p:cNvSpPr>
            <p:nvPr/>
          </p:nvSpPr>
          <p:spPr bwMode="auto">
            <a:xfrm>
              <a:off x="384" y="2573"/>
              <a:ext cx="432" cy="96"/>
            </a:xfrm>
            <a:prstGeom prst="rightArrow">
              <a:avLst>
                <a:gd name="adj1" fmla="val 50000"/>
                <a:gd name="adj2" fmla="val 112500"/>
              </a:avLst>
            </a:prstGeom>
            <a:solidFill>
              <a:srgbClr val="CCECFF"/>
            </a:solidFill>
            <a:ln w="9525">
              <a:solidFill>
                <a:schemeClr val="tx1"/>
              </a:solidFill>
              <a:miter lim="800000"/>
              <a:headEnd/>
              <a:tailEnd/>
            </a:ln>
            <a:effectLst/>
          </p:spPr>
          <p:txBody>
            <a:bodyPr wrap="none" anchor="ctr"/>
            <a:lstStyle/>
            <a:p>
              <a:endParaRPr lang="zh-CN" altLang="en-US"/>
            </a:p>
          </p:txBody>
        </p:sp>
        <p:sp>
          <p:nvSpPr>
            <p:cNvPr id="262182" name="Text Box 38"/>
            <p:cNvSpPr txBox="1">
              <a:spLocks noChangeArrowheads="1"/>
            </p:cNvSpPr>
            <p:nvPr/>
          </p:nvSpPr>
          <p:spPr bwMode="auto">
            <a:xfrm>
              <a:off x="230" y="2448"/>
              <a:ext cx="515" cy="175"/>
            </a:xfrm>
            <a:prstGeom prst="rect">
              <a:avLst/>
            </a:prstGeom>
            <a:noFill/>
            <a:ln w="9525">
              <a:noFill/>
              <a:miter lim="800000"/>
              <a:headEnd/>
              <a:tailEnd/>
            </a:ln>
            <a:effectLst/>
          </p:spPr>
          <p:txBody>
            <a:bodyPr wrap="none">
              <a:spAutoFit/>
            </a:bodyPr>
            <a:lstStyle/>
            <a:p>
              <a:pPr algn="l"/>
              <a:r>
                <a:rPr lang="zh-CN" altLang="en-US" sz="1200">
                  <a:latin typeface="Tahoma" pitchFamily="34" charset="0"/>
                </a:rPr>
                <a:t>脉冲信号</a:t>
              </a:r>
            </a:p>
          </p:txBody>
        </p:sp>
      </p:grpSp>
      <p:sp>
        <p:nvSpPr>
          <p:cNvPr id="262183" name="Text Box 39"/>
          <p:cNvSpPr txBox="1">
            <a:spLocks noChangeArrowheads="1"/>
          </p:cNvSpPr>
          <p:nvPr/>
        </p:nvSpPr>
        <p:spPr bwMode="auto">
          <a:xfrm>
            <a:off x="2355850" y="1341438"/>
            <a:ext cx="771525" cy="527050"/>
          </a:xfrm>
          <a:prstGeom prst="rect">
            <a:avLst/>
          </a:prstGeom>
          <a:solidFill>
            <a:srgbClr val="CCCC00"/>
          </a:solidFill>
          <a:ln w="9525">
            <a:solidFill>
              <a:schemeClr val="tx2"/>
            </a:solidFill>
            <a:miter lim="800000"/>
            <a:headEnd/>
            <a:tailEnd/>
          </a:ln>
          <a:effectLst>
            <a:outerShdw dist="35921" dir="2700000" algn="ctr" rotWithShape="0">
              <a:srgbClr val="808080"/>
            </a:outerShdw>
          </a:effectLst>
        </p:spPr>
        <p:txBody>
          <a:bodyPr wrap="none">
            <a:spAutoFit/>
          </a:bodyPr>
          <a:lstStyle/>
          <a:p>
            <a:r>
              <a:rPr lang="zh-CN" altLang="en-US" sz="1400">
                <a:latin typeface="Tahoma" pitchFamily="34" charset="0"/>
              </a:rPr>
              <a:t>车    速</a:t>
            </a:r>
          </a:p>
          <a:p>
            <a:r>
              <a:rPr lang="zh-CN" altLang="en-US" sz="1400">
                <a:latin typeface="Tahoma" pitchFamily="34" charset="0"/>
              </a:rPr>
              <a:t>传感器</a:t>
            </a:r>
          </a:p>
        </p:txBody>
      </p:sp>
      <p:grpSp>
        <p:nvGrpSpPr>
          <p:cNvPr id="262184" name="Group 40"/>
          <p:cNvGrpSpPr>
            <a:grpSpLocks/>
          </p:cNvGrpSpPr>
          <p:nvPr/>
        </p:nvGrpSpPr>
        <p:grpSpPr bwMode="auto">
          <a:xfrm>
            <a:off x="2609850" y="1941513"/>
            <a:ext cx="444500" cy="527050"/>
            <a:chOff x="1728" y="1296"/>
            <a:chExt cx="288" cy="336"/>
          </a:xfrm>
        </p:grpSpPr>
        <p:sp>
          <p:nvSpPr>
            <p:cNvPr id="262185" name="Rectangle 41"/>
            <p:cNvSpPr>
              <a:spLocks noChangeArrowheads="1"/>
            </p:cNvSpPr>
            <p:nvPr/>
          </p:nvSpPr>
          <p:spPr bwMode="auto">
            <a:xfrm>
              <a:off x="1728" y="1296"/>
              <a:ext cx="48" cy="336"/>
            </a:xfrm>
            <a:prstGeom prst="rect">
              <a:avLst/>
            </a:prstGeom>
            <a:solidFill>
              <a:srgbClr val="CCECFF"/>
            </a:solidFill>
            <a:ln w="9525">
              <a:solidFill>
                <a:schemeClr val="tx1"/>
              </a:solidFill>
              <a:miter lim="800000"/>
              <a:headEnd/>
              <a:tailEnd/>
            </a:ln>
            <a:effectLst/>
          </p:spPr>
          <p:txBody>
            <a:bodyPr wrap="none" anchor="ctr"/>
            <a:lstStyle/>
            <a:p>
              <a:endParaRPr lang="zh-CN" altLang="en-US"/>
            </a:p>
          </p:txBody>
        </p:sp>
        <p:sp>
          <p:nvSpPr>
            <p:cNvPr id="262186" name="Rectangle 42"/>
            <p:cNvSpPr>
              <a:spLocks noChangeArrowheads="1"/>
            </p:cNvSpPr>
            <p:nvPr/>
          </p:nvSpPr>
          <p:spPr bwMode="auto">
            <a:xfrm>
              <a:off x="1776" y="1584"/>
              <a:ext cx="240" cy="48"/>
            </a:xfrm>
            <a:prstGeom prst="rect">
              <a:avLst/>
            </a:prstGeom>
            <a:solidFill>
              <a:srgbClr val="CCECFF"/>
            </a:solidFill>
            <a:ln w="9525">
              <a:solidFill>
                <a:schemeClr val="tx1"/>
              </a:solidFill>
              <a:miter lim="800000"/>
              <a:headEnd/>
              <a:tailEnd/>
            </a:ln>
            <a:effectLst/>
          </p:spPr>
          <p:txBody>
            <a:bodyPr wrap="none" anchor="ctr"/>
            <a:lstStyle/>
            <a:p>
              <a:endParaRPr lang="zh-CN" altLang="en-US"/>
            </a:p>
          </p:txBody>
        </p:sp>
      </p:grpSp>
      <p:sp>
        <p:nvSpPr>
          <p:cNvPr id="262187" name="Rectangle 43"/>
          <p:cNvSpPr>
            <a:spLocks noChangeArrowheads="1"/>
          </p:cNvSpPr>
          <p:nvPr/>
        </p:nvSpPr>
        <p:spPr bwMode="auto">
          <a:xfrm>
            <a:off x="1649413" y="3819525"/>
            <a:ext cx="960437" cy="74613"/>
          </a:xfrm>
          <a:prstGeom prst="rect">
            <a:avLst/>
          </a:prstGeom>
          <a:solidFill>
            <a:srgbClr val="CCECFF"/>
          </a:solidFill>
          <a:ln w="9525">
            <a:solidFill>
              <a:schemeClr val="tx1"/>
            </a:solidFill>
            <a:miter lim="800000"/>
            <a:headEnd/>
            <a:tailEnd/>
          </a:ln>
          <a:effectLst/>
        </p:spPr>
        <p:txBody>
          <a:bodyPr wrap="none" anchor="ctr"/>
          <a:lstStyle/>
          <a:p>
            <a:endParaRPr lang="zh-CN" altLang="en-US"/>
          </a:p>
        </p:txBody>
      </p:sp>
      <p:sp>
        <p:nvSpPr>
          <p:cNvPr id="262188" name="Rectangle 44"/>
          <p:cNvSpPr>
            <a:spLocks noChangeArrowheads="1"/>
          </p:cNvSpPr>
          <p:nvPr/>
        </p:nvSpPr>
        <p:spPr bwMode="auto">
          <a:xfrm>
            <a:off x="1871663" y="3068638"/>
            <a:ext cx="738187" cy="74612"/>
          </a:xfrm>
          <a:prstGeom prst="rect">
            <a:avLst/>
          </a:prstGeom>
          <a:solidFill>
            <a:srgbClr val="CCECFF"/>
          </a:solidFill>
          <a:ln w="9525">
            <a:solidFill>
              <a:schemeClr val="tx1"/>
            </a:solidFill>
            <a:miter lim="800000"/>
            <a:headEnd/>
            <a:tailEnd/>
          </a:ln>
          <a:effectLst/>
        </p:spPr>
        <p:txBody>
          <a:bodyPr wrap="none" anchor="ctr"/>
          <a:lstStyle/>
          <a:p>
            <a:endParaRPr lang="zh-CN" altLang="en-US"/>
          </a:p>
        </p:txBody>
      </p:sp>
      <p:sp>
        <p:nvSpPr>
          <p:cNvPr id="262189" name="Rectangle 45"/>
          <p:cNvSpPr>
            <a:spLocks noChangeArrowheads="1"/>
          </p:cNvSpPr>
          <p:nvPr/>
        </p:nvSpPr>
        <p:spPr bwMode="auto">
          <a:xfrm>
            <a:off x="2536825" y="3368675"/>
            <a:ext cx="73025" cy="750888"/>
          </a:xfrm>
          <a:prstGeom prst="rect">
            <a:avLst/>
          </a:prstGeom>
          <a:solidFill>
            <a:srgbClr val="CCECFF"/>
          </a:solidFill>
          <a:ln w="9525">
            <a:solidFill>
              <a:schemeClr val="tx1"/>
            </a:solidFill>
            <a:miter lim="800000"/>
            <a:headEnd/>
            <a:tailEnd/>
          </a:ln>
          <a:effectLst/>
        </p:spPr>
        <p:txBody>
          <a:bodyPr wrap="none" anchor="ctr"/>
          <a:lstStyle/>
          <a:p>
            <a:endParaRPr lang="zh-CN" altLang="en-US"/>
          </a:p>
        </p:txBody>
      </p:sp>
      <p:sp>
        <p:nvSpPr>
          <p:cNvPr id="262190" name="Rectangle 46"/>
          <p:cNvSpPr>
            <a:spLocks noChangeArrowheads="1"/>
          </p:cNvSpPr>
          <p:nvPr/>
        </p:nvSpPr>
        <p:spPr bwMode="auto">
          <a:xfrm>
            <a:off x="1871663" y="5170488"/>
            <a:ext cx="738187" cy="90487"/>
          </a:xfrm>
          <a:prstGeom prst="rect">
            <a:avLst/>
          </a:prstGeom>
          <a:solidFill>
            <a:srgbClr val="CCECFF"/>
          </a:solidFill>
          <a:ln w="9525">
            <a:solidFill>
              <a:schemeClr val="tx1"/>
            </a:solidFill>
            <a:miter lim="800000"/>
            <a:headEnd/>
            <a:tailEnd/>
          </a:ln>
          <a:effectLst/>
        </p:spPr>
        <p:txBody>
          <a:bodyPr wrap="none" anchor="ctr"/>
          <a:lstStyle/>
          <a:p>
            <a:endParaRPr lang="zh-CN" altLang="en-US"/>
          </a:p>
        </p:txBody>
      </p:sp>
      <p:sp>
        <p:nvSpPr>
          <p:cNvPr id="262191" name="Rectangle 47"/>
          <p:cNvSpPr>
            <a:spLocks noChangeArrowheads="1"/>
          </p:cNvSpPr>
          <p:nvPr/>
        </p:nvSpPr>
        <p:spPr bwMode="auto">
          <a:xfrm>
            <a:off x="5345113" y="5772150"/>
            <a:ext cx="814387" cy="525463"/>
          </a:xfrm>
          <a:prstGeom prst="rect">
            <a:avLst/>
          </a:prstGeom>
          <a:solidFill>
            <a:srgbClr val="CCCC00"/>
          </a:solidFill>
          <a:ln w="9525">
            <a:solidFill>
              <a:srgbClr val="CCECFF"/>
            </a:solidFill>
            <a:miter lim="800000"/>
            <a:headEnd/>
            <a:tailEnd/>
          </a:ln>
          <a:effectLst>
            <a:outerShdw dist="35921" dir="2700000" algn="ctr" rotWithShape="0">
              <a:schemeClr val="bg2"/>
            </a:outerShdw>
          </a:effectLst>
        </p:spPr>
        <p:txBody>
          <a:bodyPr wrap="none" anchor="ctr"/>
          <a:lstStyle/>
          <a:p>
            <a:r>
              <a:rPr lang="zh-CN" altLang="en-US" sz="1600">
                <a:latin typeface="Tahoma" pitchFamily="34" charset="0"/>
              </a:rPr>
              <a:t>喷油泵</a:t>
            </a:r>
          </a:p>
          <a:p>
            <a:r>
              <a:rPr lang="en-US" altLang="zh-CN" sz="1600">
                <a:latin typeface="Tahoma" pitchFamily="34" charset="0"/>
              </a:rPr>
              <a:t>ECU</a:t>
            </a:r>
          </a:p>
        </p:txBody>
      </p:sp>
      <p:grpSp>
        <p:nvGrpSpPr>
          <p:cNvPr id="262192" name="Group 48"/>
          <p:cNvGrpSpPr>
            <a:grpSpLocks/>
          </p:cNvGrpSpPr>
          <p:nvPr/>
        </p:nvGrpSpPr>
        <p:grpSpPr bwMode="auto">
          <a:xfrm>
            <a:off x="1871663" y="5170488"/>
            <a:ext cx="5395912" cy="901700"/>
            <a:chOff x="1248" y="3360"/>
            <a:chExt cx="3504" cy="576"/>
          </a:xfrm>
        </p:grpSpPr>
        <p:sp>
          <p:nvSpPr>
            <p:cNvPr id="262193" name="Rectangle 49"/>
            <p:cNvSpPr>
              <a:spLocks noChangeArrowheads="1"/>
            </p:cNvSpPr>
            <p:nvPr/>
          </p:nvSpPr>
          <p:spPr bwMode="auto">
            <a:xfrm>
              <a:off x="2112" y="3552"/>
              <a:ext cx="2592" cy="48"/>
            </a:xfrm>
            <a:prstGeom prst="rect">
              <a:avLst/>
            </a:prstGeom>
            <a:solidFill>
              <a:srgbClr val="CCECFF"/>
            </a:solidFill>
            <a:ln w="9525">
              <a:solidFill>
                <a:schemeClr val="tx1"/>
              </a:solidFill>
              <a:miter lim="800000"/>
              <a:headEnd/>
              <a:tailEnd/>
            </a:ln>
            <a:effectLst/>
          </p:spPr>
          <p:txBody>
            <a:bodyPr wrap="none" anchor="ctr"/>
            <a:lstStyle/>
            <a:p>
              <a:endParaRPr lang="zh-CN" altLang="en-US"/>
            </a:p>
          </p:txBody>
        </p:sp>
        <p:sp>
          <p:nvSpPr>
            <p:cNvPr id="262194" name="AutoShape 50"/>
            <p:cNvSpPr>
              <a:spLocks noChangeArrowheads="1"/>
            </p:cNvSpPr>
            <p:nvPr/>
          </p:nvSpPr>
          <p:spPr bwMode="auto">
            <a:xfrm>
              <a:off x="4656" y="3552"/>
              <a:ext cx="96" cy="192"/>
            </a:xfrm>
            <a:prstGeom prst="downArrow">
              <a:avLst>
                <a:gd name="adj1" fmla="val 50000"/>
                <a:gd name="adj2" fmla="val 50000"/>
              </a:avLst>
            </a:prstGeom>
            <a:solidFill>
              <a:srgbClr val="CCECFF"/>
            </a:solidFill>
            <a:ln w="9525">
              <a:solidFill>
                <a:schemeClr val="tx1"/>
              </a:solidFill>
              <a:miter lim="800000"/>
              <a:headEnd/>
              <a:tailEnd/>
            </a:ln>
            <a:effectLst/>
          </p:spPr>
          <p:txBody>
            <a:bodyPr wrap="none" anchor="ctr"/>
            <a:lstStyle/>
            <a:p>
              <a:endParaRPr lang="zh-CN" altLang="en-US"/>
            </a:p>
          </p:txBody>
        </p:sp>
        <p:sp>
          <p:nvSpPr>
            <p:cNvPr id="262195" name="AutoShape 51"/>
            <p:cNvSpPr>
              <a:spLocks noChangeArrowheads="1"/>
            </p:cNvSpPr>
            <p:nvPr/>
          </p:nvSpPr>
          <p:spPr bwMode="auto">
            <a:xfrm>
              <a:off x="3744" y="3552"/>
              <a:ext cx="96" cy="192"/>
            </a:xfrm>
            <a:prstGeom prst="downArrow">
              <a:avLst>
                <a:gd name="adj1" fmla="val 50000"/>
                <a:gd name="adj2" fmla="val 50000"/>
              </a:avLst>
            </a:prstGeom>
            <a:solidFill>
              <a:srgbClr val="CCECFF"/>
            </a:solidFill>
            <a:ln w="9525">
              <a:solidFill>
                <a:schemeClr val="tx1"/>
              </a:solidFill>
              <a:miter lim="800000"/>
              <a:headEnd/>
              <a:tailEnd/>
            </a:ln>
            <a:effectLst/>
          </p:spPr>
          <p:txBody>
            <a:bodyPr wrap="none" anchor="ctr"/>
            <a:lstStyle/>
            <a:p>
              <a:endParaRPr lang="zh-CN" altLang="en-US"/>
            </a:p>
          </p:txBody>
        </p:sp>
        <p:sp>
          <p:nvSpPr>
            <p:cNvPr id="262196" name="AutoShape 52"/>
            <p:cNvSpPr>
              <a:spLocks noChangeArrowheads="1"/>
            </p:cNvSpPr>
            <p:nvPr/>
          </p:nvSpPr>
          <p:spPr bwMode="auto">
            <a:xfrm>
              <a:off x="2832" y="3552"/>
              <a:ext cx="96" cy="192"/>
            </a:xfrm>
            <a:prstGeom prst="downArrow">
              <a:avLst>
                <a:gd name="adj1" fmla="val 50000"/>
                <a:gd name="adj2" fmla="val 50000"/>
              </a:avLst>
            </a:prstGeom>
            <a:solidFill>
              <a:srgbClr val="CCECFF"/>
            </a:solidFill>
            <a:ln w="9525">
              <a:solidFill>
                <a:schemeClr val="tx1"/>
              </a:solidFill>
              <a:miter lim="800000"/>
              <a:headEnd/>
              <a:tailEnd/>
            </a:ln>
            <a:effectLst/>
          </p:spPr>
          <p:txBody>
            <a:bodyPr wrap="none" anchor="ctr"/>
            <a:lstStyle/>
            <a:p>
              <a:endParaRPr lang="zh-CN" altLang="en-US"/>
            </a:p>
          </p:txBody>
        </p:sp>
        <p:sp>
          <p:nvSpPr>
            <p:cNvPr id="262197" name="Rectangle 53"/>
            <p:cNvSpPr>
              <a:spLocks noChangeArrowheads="1"/>
            </p:cNvSpPr>
            <p:nvPr/>
          </p:nvSpPr>
          <p:spPr bwMode="auto">
            <a:xfrm>
              <a:off x="2112" y="3552"/>
              <a:ext cx="48" cy="336"/>
            </a:xfrm>
            <a:prstGeom prst="rect">
              <a:avLst/>
            </a:prstGeom>
            <a:solidFill>
              <a:srgbClr val="CCECFF"/>
            </a:solidFill>
            <a:ln w="9525">
              <a:solidFill>
                <a:schemeClr val="tx1"/>
              </a:solidFill>
              <a:miter lim="800000"/>
              <a:headEnd/>
              <a:tailEnd/>
            </a:ln>
            <a:effectLst/>
          </p:spPr>
          <p:txBody>
            <a:bodyPr wrap="none" anchor="ctr"/>
            <a:lstStyle/>
            <a:p>
              <a:endParaRPr lang="zh-CN" altLang="en-US"/>
            </a:p>
          </p:txBody>
        </p:sp>
        <p:sp>
          <p:nvSpPr>
            <p:cNvPr id="262198" name="AutoShape 54"/>
            <p:cNvSpPr>
              <a:spLocks noChangeArrowheads="1"/>
            </p:cNvSpPr>
            <p:nvPr/>
          </p:nvSpPr>
          <p:spPr bwMode="auto">
            <a:xfrm>
              <a:off x="1248" y="3840"/>
              <a:ext cx="912" cy="96"/>
            </a:xfrm>
            <a:prstGeom prst="leftArrow">
              <a:avLst>
                <a:gd name="adj1" fmla="val 50000"/>
                <a:gd name="adj2" fmla="val 237500"/>
              </a:avLst>
            </a:prstGeom>
            <a:solidFill>
              <a:srgbClr val="CCECFF"/>
            </a:solidFill>
            <a:ln w="9525">
              <a:solidFill>
                <a:schemeClr val="tx1"/>
              </a:solidFill>
              <a:miter lim="800000"/>
              <a:headEnd/>
              <a:tailEnd/>
            </a:ln>
            <a:effectLst/>
          </p:spPr>
          <p:txBody>
            <a:bodyPr wrap="none" anchor="ctr"/>
            <a:lstStyle/>
            <a:p>
              <a:endParaRPr lang="zh-CN" altLang="en-US"/>
            </a:p>
          </p:txBody>
        </p:sp>
        <p:sp>
          <p:nvSpPr>
            <p:cNvPr id="262199" name="AutoShape 55"/>
            <p:cNvSpPr>
              <a:spLocks noChangeArrowheads="1"/>
            </p:cNvSpPr>
            <p:nvPr/>
          </p:nvSpPr>
          <p:spPr bwMode="auto">
            <a:xfrm>
              <a:off x="3504" y="3360"/>
              <a:ext cx="96" cy="192"/>
            </a:xfrm>
            <a:prstGeom prst="upDownArrow">
              <a:avLst>
                <a:gd name="adj1" fmla="val 50000"/>
                <a:gd name="adj2" fmla="val 40000"/>
              </a:avLst>
            </a:prstGeom>
            <a:solidFill>
              <a:srgbClr val="CCECFF"/>
            </a:solidFill>
            <a:ln w="9525">
              <a:solidFill>
                <a:schemeClr val="tx1"/>
              </a:solidFill>
              <a:miter lim="800000"/>
              <a:headEnd/>
              <a:tailEnd/>
            </a:ln>
            <a:effectLst/>
          </p:spPr>
          <p:txBody>
            <a:bodyPr wrap="none" anchor="ctr"/>
            <a:lstStyle/>
            <a:p>
              <a:endParaRPr lang="zh-CN" altLang="en-US"/>
            </a:p>
          </p:txBody>
        </p:sp>
      </p:grpSp>
      <p:sp>
        <p:nvSpPr>
          <p:cNvPr id="262200" name="Rectangle 56"/>
          <p:cNvSpPr>
            <a:spLocks noChangeArrowheads="1"/>
          </p:cNvSpPr>
          <p:nvPr/>
        </p:nvSpPr>
        <p:spPr bwMode="auto">
          <a:xfrm>
            <a:off x="8007350" y="3668713"/>
            <a:ext cx="812800" cy="376237"/>
          </a:xfrm>
          <a:prstGeom prst="rect">
            <a:avLst/>
          </a:prstGeom>
          <a:solidFill>
            <a:srgbClr val="CCCC00"/>
          </a:solidFill>
          <a:ln w="9525">
            <a:solidFill>
              <a:srgbClr val="CCECFF"/>
            </a:solidFill>
            <a:miter lim="800000"/>
            <a:headEnd/>
            <a:tailEnd/>
          </a:ln>
          <a:effectLst>
            <a:outerShdw dist="35921" dir="2700000" algn="ctr" rotWithShape="0">
              <a:schemeClr val="bg2"/>
            </a:outerShdw>
          </a:effectLst>
        </p:spPr>
        <p:txBody>
          <a:bodyPr wrap="none" anchor="ctr"/>
          <a:lstStyle/>
          <a:p>
            <a:r>
              <a:rPr lang="zh-CN" altLang="en-US" sz="1600">
                <a:latin typeface="Tahoma" pitchFamily="34" charset="0"/>
              </a:rPr>
              <a:t>故障报警</a:t>
            </a:r>
          </a:p>
        </p:txBody>
      </p:sp>
      <p:sp>
        <p:nvSpPr>
          <p:cNvPr id="262201" name="Rectangle 57"/>
          <p:cNvSpPr>
            <a:spLocks noChangeArrowheads="1"/>
          </p:cNvSpPr>
          <p:nvPr/>
        </p:nvSpPr>
        <p:spPr bwMode="auto">
          <a:xfrm>
            <a:off x="7489825" y="2617788"/>
            <a:ext cx="812800" cy="376237"/>
          </a:xfrm>
          <a:prstGeom prst="rect">
            <a:avLst/>
          </a:prstGeom>
          <a:solidFill>
            <a:srgbClr val="CCCC00"/>
          </a:solidFill>
          <a:ln w="9525">
            <a:solidFill>
              <a:srgbClr val="CCECFF"/>
            </a:solidFill>
            <a:miter lim="800000"/>
            <a:headEnd/>
            <a:tailEnd/>
          </a:ln>
          <a:effectLst>
            <a:outerShdw dist="35921" dir="2700000" algn="ctr" rotWithShape="0">
              <a:schemeClr val="bg2"/>
            </a:outerShdw>
          </a:effectLst>
        </p:spPr>
        <p:txBody>
          <a:bodyPr wrap="none" anchor="ctr"/>
          <a:lstStyle/>
          <a:p>
            <a:r>
              <a:rPr lang="zh-CN" altLang="en-US" sz="1600">
                <a:latin typeface="Tahoma" pitchFamily="34" charset="0"/>
              </a:rPr>
              <a:t>电控</a:t>
            </a:r>
            <a:r>
              <a:rPr lang="en-US" altLang="zh-CN" sz="1600">
                <a:latin typeface="Tahoma" pitchFamily="34" charset="0"/>
              </a:rPr>
              <a:t>EGR</a:t>
            </a:r>
          </a:p>
        </p:txBody>
      </p:sp>
      <p:sp>
        <p:nvSpPr>
          <p:cNvPr id="262202" name="Rectangle 58"/>
          <p:cNvSpPr>
            <a:spLocks noChangeArrowheads="1"/>
          </p:cNvSpPr>
          <p:nvPr/>
        </p:nvSpPr>
        <p:spPr bwMode="auto">
          <a:xfrm>
            <a:off x="8007350" y="4119563"/>
            <a:ext cx="812800" cy="376237"/>
          </a:xfrm>
          <a:prstGeom prst="rect">
            <a:avLst/>
          </a:prstGeom>
          <a:solidFill>
            <a:srgbClr val="CCCC00"/>
          </a:solidFill>
          <a:ln w="9525">
            <a:solidFill>
              <a:srgbClr val="CCECFF"/>
            </a:solidFill>
            <a:miter lim="800000"/>
            <a:headEnd/>
            <a:tailEnd/>
          </a:ln>
          <a:effectLst>
            <a:outerShdw dist="35921" dir="2700000" algn="ctr" rotWithShape="0">
              <a:schemeClr val="bg2"/>
            </a:outerShdw>
          </a:effectLst>
        </p:spPr>
        <p:txBody>
          <a:bodyPr wrap="none" anchor="ctr"/>
          <a:lstStyle/>
          <a:p>
            <a:r>
              <a:rPr lang="zh-CN" altLang="en-US" sz="1600">
                <a:latin typeface="Tahoma" pitchFamily="34" charset="0"/>
              </a:rPr>
              <a:t>巡航指示</a:t>
            </a:r>
          </a:p>
        </p:txBody>
      </p:sp>
      <p:sp>
        <p:nvSpPr>
          <p:cNvPr id="262203" name="AutoShape 59"/>
          <p:cNvSpPr>
            <a:spLocks noChangeArrowheads="1"/>
          </p:cNvSpPr>
          <p:nvPr/>
        </p:nvSpPr>
        <p:spPr bwMode="auto">
          <a:xfrm>
            <a:off x="7712075" y="4270375"/>
            <a:ext cx="295275" cy="149225"/>
          </a:xfrm>
          <a:prstGeom prst="rightArrow">
            <a:avLst>
              <a:gd name="adj1" fmla="val 50000"/>
              <a:gd name="adj2" fmla="val 49468"/>
            </a:avLst>
          </a:prstGeom>
          <a:solidFill>
            <a:srgbClr val="CCECFF"/>
          </a:solidFill>
          <a:ln w="9525">
            <a:solidFill>
              <a:schemeClr val="tx1"/>
            </a:solidFill>
            <a:miter lim="800000"/>
            <a:headEnd/>
            <a:tailEnd/>
          </a:ln>
          <a:effectLst/>
        </p:spPr>
        <p:txBody>
          <a:bodyPr wrap="none" anchor="ctr"/>
          <a:lstStyle/>
          <a:p>
            <a:endParaRPr lang="zh-CN" altLang="en-US"/>
          </a:p>
        </p:txBody>
      </p:sp>
      <p:sp>
        <p:nvSpPr>
          <p:cNvPr id="262204" name="AutoShape 60"/>
          <p:cNvSpPr>
            <a:spLocks noChangeArrowheads="1"/>
          </p:cNvSpPr>
          <p:nvPr/>
        </p:nvSpPr>
        <p:spPr bwMode="auto">
          <a:xfrm>
            <a:off x="7712075" y="3819525"/>
            <a:ext cx="295275" cy="150813"/>
          </a:xfrm>
          <a:prstGeom prst="rightArrow">
            <a:avLst>
              <a:gd name="adj1" fmla="val 50000"/>
              <a:gd name="adj2" fmla="val 48947"/>
            </a:avLst>
          </a:prstGeom>
          <a:solidFill>
            <a:srgbClr val="CCECFF"/>
          </a:solidFill>
          <a:ln w="9525">
            <a:solidFill>
              <a:schemeClr val="tx1"/>
            </a:solidFill>
            <a:miter lim="800000"/>
            <a:headEnd/>
            <a:tailEnd/>
          </a:ln>
          <a:effectLst/>
        </p:spPr>
        <p:txBody>
          <a:bodyPr wrap="none" anchor="ctr"/>
          <a:lstStyle/>
          <a:p>
            <a:endParaRPr lang="zh-CN" altLang="en-US"/>
          </a:p>
        </p:txBody>
      </p:sp>
      <p:sp>
        <p:nvSpPr>
          <p:cNvPr id="262205" name="AutoShape 61"/>
          <p:cNvSpPr>
            <a:spLocks noChangeArrowheads="1"/>
          </p:cNvSpPr>
          <p:nvPr/>
        </p:nvSpPr>
        <p:spPr bwMode="auto">
          <a:xfrm>
            <a:off x="7119938" y="2768600"/>
            <a:ext cx="295275" cy="149225"/>
          </a:xfrm>
          <a:prstGeom prst="rightArrow">
            <a:avLst>
              <a:gd name="adj1" fmla="val 50000"/>
              <a:gd name="adj2" fmla="val 49468"/>
            </a:avLst>
          </a:prstGeom>
          <a:solidFill>
            <a:srgbClr val="CCECFF"/>
          </a:solidFill>
          <a:ln w="9525">
            <a:solidFill>
              <a:schemeClr val="tx1"/>
            </a:solidFill>
            <a:miter lim="800000"/>
            <a:headEnd/>
            <a:tailEnd/>
          </a:ln>
          <a:effectLst/>
        </p:spPr>
        <p:txBody>
          <a:bodyPr wrap="none" anchor="ctr"/>
          <a:lstStyle/>
          <a:p>
            <a:endParaRPr lang="zh-CN" altLang="en-US"/>
          </a:p>
        </p:txBody>
      </p:sp>
      <p:sp>
        <p:nvSpPr>
          <p:cNvPr id="262206" name="Rectangle 62"/>
          <p:cNvSpPr>
            <a:spLocks noChangeArrowheads="1"/>
          </p:cNvSpPr>
          <p:nvPr/>
        </p:nvSpPr>
        <p:spPr bwMode="auto">
          <a:xfrm>
            <a:off x="7489825" y="2092325"/>
            <a:ext cx="812800" cy="376238"/>
          </a:xfrm>
          <a:prstGeom prst="rect">
            <a:avLst/>
          </a:prstGeom>
          <a:solidFill>
            <a:srgbClr val="CCCC00"/>
          </a:solidFill>
          <a:ln w="9525">
            <a:solidFill>
              <a:srgbClr val="CCECFF"/>
            </a:solidFill>
            <a:miter lim="800000"/>
            <a:headEnd/>
            <a:tailEnd/>
          </a:ln>
          <a:effectLst>
            <a:outerShdw dist="35921" dir="2700000" algn="ctr" rotWithShape="0">
              <a:schemeClr val="bg2"/>
            </a:outerShdw>
          </a:effectLst>
        </p:spPr>
        <p:txBody>
          <a:bodyPr wrap="none" anchor="ctr"/>
          <a:lstStyle/>
          <a:p>
            <a:r>
              <a:rPr lang="zh-CN" altLang="en-US" sz="1600">
                <a:latin typeface="Tahoma" pitchFamily="34" charset="0"/>
              </a:rPr>
              <a:t>启动预热</a:t>
            </a:r>
          </a:p>
        </p:txBody>
      </p:sp>
      <p:sp>
        <p:nvSpPr>
          <p:cNvPr id="262207" name="AutoShape 63"/>
          <p:cNvSpPr>
            <a:spLocks noChangeArrowheads="1"/>
          </p:cNvSpPr>
          <p:nvPr/>
        </p:nvSpPr>
        <p:spPr bwMode="auto">
          <a:xfrm>
            <a:off x="7119938" y="2243138"/>
            <a:ext cx="295275" cy="149225"/>
          </a:xfrm>
          <a:prstGeom prst="rightArrow">
            <a:avLst>
              <a:gd name="adj1" fmla="val 50000"/>
              <a:gd name="adj2" fmla="val 49468"/>
            </a:avLst>
          </a:prstGeom>
          <a:solidFill>
            <a:srgbClr val="CCECFF"/>
          </a:solidFill>
          <a:ln w="9525">
            <a:solidFill>
              <a:schemeClr val="tx1"/>
            </a:solidFill>
            <a:miter lim="800000"/>
            <a:headEnd/>
            <a:tailEnd/>
          </a:ln>
          <a:effectLst/>
        </p:spPr>
        <p:txBody>
          <a:bodyPr wrap="none" anchor="ctr"/>
          <a:lstStyle/>
          <a:p>
            <a:endParaRPr lang="zh-CN" altLang="en-US"/>
          </a:p>
        </p:txBody>
      </p:sp>
      <p:sp>
        <p:nvSpPr>
          <p:cNvPr id="262208" name="Rectangle 64"/>
          <p:cNvSpPr>
            <a:spLocks noChangeArrowheads="1"/>
          </p:cNvSpPr>
          <p:nvPr/>
        </p:nvSpPr>
        <p:spPr bwMode="auto">
          <a:xfrm>
            <a:off x="8007350" y="3219450"/>
            <a:ext cx="812800" cy="374650"/>
          </a:xfrm>
          <a:prstGeom prst="rect">
            <a:avLst/>
          </a:prstGeom>
          <a:solidFill>
            <a:srgbClr val="CCCC00"/>
          </a:solidFill>
          <a:ln w="9525">
            <a:solidFill>
              <a:srgbClr val="CCECFF"/>
            </a:solidFill>
            <a:miter lim="800000"/>
            <a:headEnd/>
            <a:tailEnd/>
          </a:ln>
          <a:effectLst>
            <a:outerShdw dist="35921" dir="2700000" algn="ctr" rotWithShape="0">
              <a:schemeClr val="bg2"/>
            </a:outerShdw>
          </a:effectLst>
        </p:spPr>
        <p:txBody>
          <a:bodyPr wrap="none" anchor="ctr"/>
          <a:lstStyle/>
          <a:p>
            <a:r>
              <a:rPr lang="zh-CN" altLang="en-US" sz="1600">
                <a:latin typeface="Tahoma" pitchFamily="34" charset="0"/>
              </a:rPr>
              <a:t>机油报警</a:t>
            </a:r>
          </a:p>
        </p:txBody>
      </p:sp>
      <p:sp>
        <p:nvSpPr>
          <p:cNvPr id="262209" name="AutoShape 65"/>
          <p:cNvSpPr>
            <a:spLocks noChangeArrowheads="1"/>
          </p:cNvSpPr>
          <p:nvPr/>
        </p:nvSpPr>
        <p:spPr bwMode="auto">
          <a:xfrm>
            <a:off x="7712075" y="3368675"/>
            <a:ext cx="295275" cy="150813"/>
          </a:xfrm>
          <a:prstGeom prst="rightArrow">
            <a:avLst>
              <a:gd name="adj1" fmla="val 50000"/>
              <a:gd name="adj2" fmla="val 48947"/>
            </a:avLst>
          </a:prstGeom>
          <a:solidFill>
            <a:srgbClr val="CCECFF"/>
          </a:solidFill>
          <a:ln w="9525">
            <a:solidFill>
              <a:schemeClr val="tx1"/>
            </a:solidFill>
            <a:miter lim="800000"/>
            <a:headEnd/>
            <a:tailEnd/>
          </a:ln>
          <a:effectLst/>
        </p:spPr>
        <p:txBody>
          <a:bodyPr wrap="none" anchor="ctr"/>
          <a:lstStyle/>
          <a:p>
            <a:endParaRPr lang="zh-CN" altLang="en-US"/>
          </a:p>
        </p:txBody>
      </p:sp>
      <p:grpSp>
        <p:nvGrpSpPr>
          <p:cNvPr id="262210" name="Group 66"/>
          <p:cNvGrpSpPr>
            <a:grpSpLocks/>
          </p:cNvGrpSpPr>
          <p:nvPr/>
        </p:nvGrpSpPr>
        <p:grpSpPr bwMode="auto">
          <a:xfrm>
            <a:off x="2759075" y="4419600"/>
            <a:ext cx="917575" cy="346075"/>
            <a:chOff x="1824" y="2611"/>
            <a:chExt cx="596" cy="221"/>
          </a:xfrm>
        </p:grpSpPr>
        <p:grpSp>
          <p:nvGrpSpPr>
            <p:cNvPr id="262211" name="Group 67"/>
            <p:cNvGrpSpPr>
              <a:grpSpLocks/>
            </p:cNvGrpSpPr>
            <p:nvPr/>
          </p:nvGrpSpPr>
          <p:grpSpPr bwMode="auto">
            <a:xfrm>
              <a:off x="1834" y="2611"/>
              <a:ext cx="586" cy="221"/>
              <a:chOff x="240" y="2736"/>
              <a:chExt cx="586" cy="221"/>
            </a:xfrm>
          </p:grpSpPr>
          <p:sp>
            <p:nvSpPr>
              <p:cNvPr id="262212" name="AutoShape 68"/>
              <p:cNvSpPr>
                <a:spLocks noChangeArrowheads="1"/>
              </p:cNvSpPr>
              <p:nvPr/>
            </p:nvSpPr>
            <p:spPr bwMode="auto">
              <a:xfrm>
                <a:off x="394" y="2861"/>
                <a:ext cx="432" cy="96"/>
              </a:xfrm>
              <a:prstGeom prst="rightArrow">
                <a:avLst>
                  <a:gd name="adj1" fmla="val 50000"/>
                  <a:gd name="adj2" fmla="val 112500"/>
                </a:avLst>
              </a:prstGeom>
              <a:solidFill>
                <a:srgbClr val="CCECFF"/>
              </a:solidFill>
              <a:ln w="9525">
                <a:solidFill>
                  <a:schemeClr val="tx1"/>
                </a:solidFill>
                <a:miter lim="800000"/>
                <a:headEnd/>
                <a:tailEnd/>
              </a:ln>
              <a:effectLst/>
            </p:spPr>
            <p:txBody>
              <a:bodyPr wrap="none" anchor="ctr"/>
              <a:lstStyle/>
              <a:p>
                <a:endParaRPr lang="zh-CN" altLang="en-US"/>
              </a:p>
            </p:txBody>
          </p:sp>
          <p:sp>
            <p:nvSpPr>
              <p:cNvPr id="262213" name="Text Box 69"/>
              <p:cNvSpPr txBox="1">
                <a:spLocks noChangeArrowheads="1"/>
              </p:cNvSpPr>
              <p:nvPr/>
            </p:nvSpPr>
            <p:spPr bwMode="auto">
              <a:xfrm>
                <a:off x="240" y="2736"/>
                <a:ext cx="516" cy="175"/>
              </a:xfrm>
              <a:prstGeom prst="rect">
                <a:avLst/>
              </a:prstGeom>
              <a:noFill/>
              <a:ln w="9525">
                <a:noFill/>
                <a:miter lim="800000"/>
                <a:headEnd/>
                <a:tailEnd/>
              </a:ln>
              <a:effectLst/>
            </p:spPr>
            <p:txBody>
              <a:bodyPr wrap="none">
                <a:spAutoFit/>
              </a:bodyPr>
              <a:lstStyle/>
              <a:p>
                <a:pPr algn="l"/>
                <a:r>
                  <a:rPr lang="zh-CN" altLang="en-US" sz="1200">
                    <a:latin typeface="Tahoma" pitchFamily="34" charset="0"/>
                  </a:rPr>
                  <a:t>数字信号</a:t>
                </a:r>
              </a:p>
            </p:txBody>
          </p:sp>
        </p:grpSp>
        <p:sp>
          <p:nvSpPr>
            <p:cNvPr id="262214" name="Rectangle 70"/>
            <p:cNvSpPr>
              <a:spLocks noChangeArrowheads="1"/>
            </p:cNvSpPr>
            <p:nvPr/>
          </p:nvSpPr>
          <p:spPr bwMode="auto">
            <a:xfrm>
              <a:off x="1824" y="2761"/>
              <a:ext cx="192" cy="48"/>
            </a:xfrm>
            <a:prstGeom prst="rect">
              <a:avLst/>
            </a:prstGeom>
            <a:solidFill>
              <a:srgbClr val="CCECFF"/>
            </a:solidFill>
            <a:ln w="9525">
              <a:solidFill>
                <a:schemeClr val="tx1"/>
              </a:solidFill>
              <a:miter lim="800000"/>
              <a:headEnd/>
              <a:tailEnd/>
            </a:ln>
            <a:effectLst/>
          </p:spPr>
          <p:txBody>
            <a:bodyPr wrap="none" anchor="ctr"/>
            <a:lstStyle/>
            <a:p>
              <a:endParaRPr lang="zh-CN" altLang="en-US"/>
            </a:p>
          </p:txBody>
        </p:sp>
      </p:grpSp>
      <p:sp>
        <p:nvSpPr>
          <p:cNvPr id="262215" name="Rectangle 71"/>
          <p:cNvSpPr>
            <a:spLocks noChangeArrowheads="1"/>
          </p:cNvSpPr>
          <p:nvPr/>
        </p:nvSpPr>
        <p:spPr bwMode="auto">
          <a:xfrm>
            <a:off x="2389188" y="2543175"/>
            <a:ext cx="295275" cy="1125538"/>
          </a:xfrm>
          <a:prstGeom prst="rect">
            <a:avLst/>
          </a:prstGeom>
          <a:solidFill>
            <a:srgbClr val="CCCC00"/>
          </a:solidFill>
          <a:ln w="9525">
            <a:solidFill>
              <a:srgbClr val="CCECFF"/>
            </a:solidFill>
            <a:miter lim="800000"/>
            <a:headEnd/>
            <a:tailEnd/>
          </a:ln>
          <a:effectLst>
            <a:outerShdw dist="35921" dir="2700000" algn="ctr" rotWithShape="0">
              <a:schemeClr val="bg2"/>
            </a:outerShdw>
          </a:effectLst>
        </p:spPr>
        <p:txBody>
          <a:bodyPr vert="eaVert" wrap="none" anchor="ctr"/>
          <a:lstStyle/>
          <a:p>
            <a:r>
              <a:rPr lang="en-US" altLang="zh-CN" sz="1600">
                <a:latin typeface="Tahoma" pitchFamily="34" charset="0"/>
              </a:rPr>
              <a:t>CAN</a:t>
            </a:r>
            <a:r>
              <a:rPr lang="zh-CN" altLang="en-US" sz="1600">
                <a:latin typeface="Tahoma" pitchFamily="34" charset="0"/>
              </a:rPr>
              <a:t>控制器</a:t>
            </a:r>
          </a:p>
        </p:txBody>
      </p:sp>
      <p:sp>
        <p:nvSpPr>
          <p:cNvPr id="262216" name="Rectangle 72"/>
          <p:cNvSpPr>
            <a:spLocks noChangeArrowheads="1"/>
          </p:cNvSpPr>
          <p:nvPr/>
        </p:nvSpPr>
        <p:spPr bwMode="auto">
          <a:xfrm>
            <a:off x="7342188" y="3219450"/>
            <a:ext cx="295275" cy="1727200"/>
          </a:xfrm>
          <a:prstGeom prst="rect">
            <a:avLst/>
          </a:prstGeom>
          <a:solidFill>
            <a:srgbClr val="CCCC00"/>
          </a:solidFill>
          <a:ln w="9525">
            <a:solidFill>
              <a:srgbClr val="CCECFF"/>
            </a:solidFill>
            <a:miter lim="800000"/>
            <a:headEnd/>
            <a:tailEnd/>
          </a:ln>
          <a:effectLst>
            <a:outerShdw dist="35921" dir="2700000" algn="ctr" rotWithShape="0">
              <a:schemeClr val="bg2"/>
            </a:outerShdw>
          </a:effectLst>
        </p:spPr>
        <p:txBody>
          <a:bodyPr vert="eaVert" wrap="none" anchor="ctr"/>
          <a:lstStyle/>
          <a:p>
            <a:r>
              <a:rPr lang="en-US" altLang="zh-CN" sz="1600">
                <a:latin typeface="Tahoma" pitchFamily="34" charset="0"/>
              </a:rPr>
              <a:t>CAN</a:t>
            </a:r>
            <a:r>
              <a:rPr lang="zh-CN" altLang="en-US" sz="1600">
                <a:latin typeface="Tahoma" pitchFamily="34" charset="0"/>
              </a:rPr>
              <a:t>控制器</a:t>
            </a:r>
          </a:p>
        </p:txBody>
      </p:sp>
      <p:sp>
        <p:nvSpPr>
          <p:cNvPr id="262217" name="AutoShape 73"/>
          <p:cNvSpPr>
            <a:spLocks noChangeArrowheads="1"/>
          </p:cNvSpPr>
          <p:nvPr/>
        </p:nvSpPr>
        <p:spPr bwMode="auto">
          <a:xfrm>
            <a:off x="7045325" y="3970338"/>
            <a:ext cx="296863" cy="149225"/>
          </a:xfrm>
          <a:prstGeom prst="rightArrow">
            <a:avLst>
              <a:gd name="adj1" fmla="val 50000"/>
              <a:gd name="adj2" fmla="val 49734"/>
            </a:avLst>
          </a:prstGeom>
          <a:solidFill>
            <a:srgbClr val="CCECFF"/>
          </a:solidFill>
          <a:ln w="9525">
            <a:solidFill>
              <a:schemeClr val="tx1"/>
            </a:solidFill>
            <a:miter lim="800000"/>
            <a:headEnd/>
            <a:tailEnd/>
          </a:ln>
          <a:effectLst/>
        </p:spPr>
        <p:txBody>
          <a:bodyPr wrap="none" anchor="ctr"/>
          <a:lstStyle/>
          <a:p>
            <a:endParaRPr lang="zh-CN" altLang="en-US"/>
          </a:p>
        </p:txBody>
      </p:sp>
      <p:sp>
        <p:nvSpPr>
          <p:cNvPr id="262218" name="Rectangle 74"/>
          <p:cNvSpPr>
            <a:spLocks noChangeArrowheads="1"/>
          </p:cNvSpPr>
          <p:nvPr/>
        </p:nvSpPr>
        <p:spPr bwMode="auto">
          <a:xfrm>
            <a:off x="8007350" y="4570413"/>
            <a:ext cx="812800" cy="376237"/>
          </a:xfrm>
          <a:prstGeom prst="rect">
            <a:avLst/>
          </a:prstGeom>
          <a:solidFill>
            <a:srgbClr val="CCCC00"/>
          </a:solidFill>
          <a:ln w="9525">
            <a:solidFill>
              <a:srgbClr val="CCECFF"/>
            </a:solidFill>
            <a:miter lim="800000"/>
            <a:headEnd/>
            <a:tailEnd/>
          </a:ln>
          <a:effectLst>
            <a:outerShdw dist="35921" dir="2700000" algn="ctr" rotWithShape="0">
              <a:schemeClr val="bg2"/>
            </a:outerShdw>
          </a:effectLst>
        </p:spPr>
        <p:txBody>
          <a:bodyPr wrap="none" anchor="ctr"/>
          <a:lstStyle/>
          <a:p>
            <a:r>
              <a:rPr lang="zh-CN" altLang="en-US" sz="1600">
                <a:latin typeface="Tahoma" pitchFamily="34" charset="0"/>
              </a:rPr>
              <a:t>油耗显示</a:t>
            </a:r>
          </a:p>
        </p:txBody>
      </p:sp>
      <p:sp>
        <p:nvSpPr>
          <p:cNvPr id="262219" name="AutoShape 75"/>
          <p:cNvSpPr>
            <a:spLocks noChangeArrowheads="1"/>
          </p:cNvSpPr>
          <p:nvPr/>
        </p:nvSpPr>
        <p:spPr bwMode="auto">
          <a:xfrm>
            <a:off x="7712075" y="4721225"/>
            <a:ext cx="295275" cy="149225"/>
          </a:xfrm>
          <a:prstGeom prst="rightArrow">
            <a:avLst>
              <a:gd name="adj1" fmla="val 50000"/>
              <a:gd name="adj2" fmla="val 49468"/>
            </a:avLst>
          </a:prstGeom>
          <a:solidFill>
            <a:srgbClr val="CCECFF"/>
          </a:solidFill>
          <a:ln w="9525">
            <a:solidFill>
              <a:schemeClr val="tx1"/>
            </a:solidFill>
            <a:miter lim="800000"/>
            <a:headEnd/>
            <a:tailEnd/>
          </a:ln>
          <a:effectLst/>
        </p:spPr>
        <p:txBody>
          <a:bodyPr wrap="none" anchor="ctr"/>
          <a:lstStyle/>
          <a:p>
            <a:endParaRPr lang="zh-CN" altLang="en-US"/>
          </a:p>
        </p:txBody>
      </p:sp>
      <p:grpSp>
        <p:nvGrpSpPr>
          <p:cNvPr id="262220" name="Group 76"/>
          <p:cNvGrpSpPr>
            <a:grpSpLocks/>
          </p:cNvGrpSpPr>
          <p:nvPr/>
        </p:nvGrpSpPr>
        <p:grpSpPr bwMode="auto">
          <a:xfrm>
            <a:off x="2759075" y="3594100"/>
            <a:ext cx="917575" cy="346075"/>
            <a:chOff x="1824" y="2611"/>
            <a:chExt cx="596" cy="221"/>
          </a:xfrm>
        </p:grpSpPr>
        <p:grpSp>
          <p:nvGrpSpPr>
            <p:cNvPr id="262221" name="Group 77"/>
            <p:cNvGrpSpPr>
              <a:grpSpLocks/>
            </p:cNvGrpSpPr>
            <p:nvPr/>
          </p:nvGrpSpPr>
          <p:grpSpPr bwMode="auto">
            <a:xfrm>
              <a:off x="1834" y="2611"/>
              <a:ext cx="586" cy="221"/>
              <a:chOff x="240" y="2736"/>
              <a:chExt cx="586" cy="221"/>
            </a:xfrm>
          </p:grpSpPr>
          <p:sp>
            <p:nvSpPr>
              <p:cNvPr id="262222" name="AutoShape 78"/>
              <p:cNvSpPr>
                <a:spLocks noChangeArrowheads="1"/>
              </p:cNvSpPr>
              <p:nvPr/>
            </p:nvSpPr>
            <p:spPr bwMode="auto">
              <a:xfrm>
                <a:off x="394" y="2861"/>
                <a:ext cx="432" cy="96"/>
              </a:xfrm>
              <a:prstGeom prst="rightArrow">
                <a:avLst>
                  <a:gd name="adj1" fmla="val 50000"/>
                  <a:gd name="adj2" fmla="val 112500"/>
                </a:avLst>
              </a:prstGeom>
              <a:solidFill>
                <a:srgbClr val="CCECFF"/>
              </a:solidFill>
              <a:ln w="9525">
                <a:solidFill>
                  <a:schemeClr val="tx1"/>
                </a:solidFill>
                <a:miter lim="800000"/>
                <a:headEnd/>
                <a:tailEnd/>
              </a:ln>
              <a:effectLst/>
            </p:spPr>
            <p:txBody>
              <a:bodyPr wrap="none" anchor="ctr"/>
              <a:lstStyle/>
              <a:p>
                <a:endParaRPr lang="zh-CN" altLang="en-US"/>
              </a:p>
            </p:txBody>
          </p:sp>
          <p:sp>
            <p:nvSpPr>
              <p:cNvPr id="262223" name="Text Box 79"/>
              <p:cNvSpPr txBox="1">
                <a:spLocks noChangeArrowheads="1"/>
              </p:cNvSpPr>
              <p:nvPr/>
            </p:nvSpPr>
            <p:spPr bwMode="auto">
              <a:xfrm>
                <a:off x="240" y="2736"/>
                <a:ext cx="516" cy="175"/>
              </a:xfrm>
              <a:prstGeom prst="rect">
                <a:avLst/>
              </a:prstGeom>
              <a:noFill/>
              <a:ln w="9525">
                <a:noFill/>
                <a:miter lim="800000"/>
                <a:headEnd/>
                <a:tailEnd/>
              </a:ln>
              <a:effectLst/>
            </p:spPr>
            <p:txBody>
              <a:bodyPr wrap="none">
                <a:spAutoFit/>
              </a:bodyPr>
              <a:lstStyle/>
              <a:p>
                <a:pPr algn="l"/>
                <a:r>
                  <a:rPr lang="zh-CN" altLang="en-US" sz="1200">
                    <a:latin typeface="Tahoma" pitchFamily="34" charset="0"/>
                  </a:rPr>
                  <a:t>数字信号</a:t>
                </a:r>
              </a:p>
            </p:txBody>
          </p:sp>
        </p:grpSp>
        <p:sp>
          <p:nvSpPr>
            <p:cNvPr id="262224" name="Rectangle 80"/>
            <p:cNvSpPr>
              <a:spLocks noChangeArrowheads="1"/>
            </p:cNvSpPr>
            <p:nvPr/>
          </p:nvSpPr>
          <p:spPr bwMode="auto">
            <a:xfrm>
              <a:off x="1824" y="2761"/>
              <a:ext cx="192" cy="48"/>
            </a:xfrm>
            <a:prstGeom prst="rect">
              <a:avLst/>
            </a:prstGeom>
            <a:solidFill>
              <a:srgbClr val="CCECFF"/>
            </a:solidFill>
            <a:ln w="9525">
              <a:solidFill>
                <a:schemeClr val="tx1"/>
              </a:solidFill>
              <a:miter lim="800000"/>
              <a:headEnd/>
              <a:tailEnd/>
            </a:ln>
            <a:effectLst/>
          </p:spPr>
          <p:txBody>
            <a:bodyPr wrap="none" anchor="ctr"/>
            <a:lstStyle/>
            <a:p>
              <a:endParaRPr lang="zh-CN" altLang="en-US"/>
            </a:p>
          </p:txBody>
        </p:sp>
      </p:grpSp>
      <p:sp>
        <p:nvSpPr>
          <p:cNvPr id="262225" name="Rectangle 81"/>
          <p:cNvSpPr>
            <a:spLocks noChangeArrowheads="1"/>
          </p:cNvSpPr>
          <p:nvPr/>
        </p:nvSpPr>
        <p:spPr bwMode="auto">
          <a:xfrm>
            <a:off x="2389188" y="3819525"/>
            <a:ext cx="295275" cy="1501775"/>
          </a:xfrm>
          <a:prstGeom prst="rect">
            <a:avLst/>
          </a:prstGeom>
          <a:solidFill>
            <a:srgbClr val="CCCC00"/>
          </a:solidFill>
          <a:ln w="9525">
            <a:solidFill>
              <a:srgbClr val="CCECFF"/>
            </a:solidFill>
            <a:miter lim="800000"/>
            <a:headEnd/>
            <a:tailEnd/>
          </a:ln>
          <a:effectLst>
            <a:outerShdw dist="35921" dir="2700000" algn="ctr" rotWithShape="0">
              <a:schemeClr val="bg2"/>
            </a:outerShdw>
          </a:effectLst>
        </p:spPr>
        <p:txBody>
          <a:bodyPr vert="eaVert" wrap="none" anchor="ctr"/>
          <a:lstStyle/>
          <a:p>
            <a:r>
              <a:rPr lang="en-US" altLang="zh-CN" sz="1600">
                <a:latin typeface="Tahoma" pitchFamily="34" charset="0"/>
              </a:rPr>
              <a:t>CAN</a:t>
            </a:r>
            <a:r>
              <a:rPr lang="zh-CN" altLang="en-US" sz="1600">
                <a:latin typeface="Tahoma" pitchFamily="34" charset="0"/>
              </a:rPr>
              <a:t>控制器</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p:txBody>
          <a:bodyPr/>
          <a:lstStyle/>
          <a:p>
            <a:r>
              <a:rPr lang="en-US" altLang="zh-CN" b="1">
                <a:solidFill>
                  <a:srgbClr val="FF0000"/>
                </a:solidFill>
                <a:effectLst>
                  <a:outerShdw blurRad="38100" dist="38100" dir="2700000" algn="tl">
                    <a:srgbClr val="C0C0C0"/>
                  </a:outerShdw>
                </a:effectLst>
              </a:rPr>
              <a:t>AMT</a:t>
            </a:r>
            <a:r>
              <a:rPr lang="zh-CN" altLang="en-US" b="1">
                <a:solidFill>
                  <a:srgbClr val="FF0000"/>
                </a:solidFill>
                <a:effectLst>
                  <a:outerShdw blurRad="38100" dist="38100" dir="2700000" algn="tl">
                    <a:srgbClr val="C0C0C0"/>
                  </a:outerShdw>
                </a:effectLst>
              </a:rPr>
              <a:t>控制原理</a:t>
            </a:r>
          </a:p>
        </p:txBody>
      </p:sp>
      <p:grpSp>
        <p:nvGrpSpPr>
          <p:cNvPr id="254981" name="Group 5"/>
          <p:cNvGrpSpPr>
            <a:grpSpLocks/>
          </p:cNvGrpSpPr>
          <p:nvPr/>
        </p:nvGrpSpPr>
        <p:grpSpPr bwMode="auto">
          <a:xfrm>
            <a:off x="1741488" y="1538288"/>
            <a:ext cx="6934200" cy="4267200"/>
            <a:chOff x="432" y="1440"/>
            <a:chExt cx="4320" cy="1776"/>
          </a:xfrm>
        </p:grpSpPr>
        <p:sp>
          <p:nvSpPr>
            <p:cNvPr id="254982" name="Rectangle 6"/>
            <p:cNvSpPr>
              <a:spLocks noChangeArrowheads="1"/>
            </p:cNvSpPr>
            <p:nvPr/>
          </p:nvSpPr>
          <p:spPr bwMode="auto">
            <a:xfrm>
              <a:off x="672" y="2448"/>
              <a:ext cx="528" cy="288"/>
            </a:xfrm>
            <a:prstGeom prst="rect">
              <a:avLst/>
            </a:prstGeom>
            <a:noFill/>
            <a:ln w="9525">
              <a:solidFill>
                <a:srgbClr val="0000CC"/>
              </a:solidFill>
              <a:miter lim="800000"/>
              <a:headEnd/>
              <a:tailEnd/>
            </a:ln>
            <a:effectLst/>
          </p:spPr>
          <p:txBody>
            <a:bodyPr wrap="none" lIns="0" tIns="0" rIns="0" bIns="0" anchor="ctr"/>
            <a:lstStyle/>
            <a:p>
              <a:r>
                <a:rPr lang="zh-CN" altLang="en-US" sz="1200"/>
                <a:t>机械动作</a:t>
              </a:r>
            </a:p>
          </p:txBody>
        </p:sp>
        <p:sp>
          <p:nvSpPr>
            <p:cNvPr id="254983" name="Rectangle 7"/>
            <p:cNvSpPr>
              <a:spLocks noChangeArrowheads="1"/>
            </p:cNvSpPr>
            <p:nvPr/>
          </p:nvSpPr>
          <p:spPr bwMode="auto">
            <a:xfrm>
              <a:off x="672" y="2784"/>
              <a:ext cx="432" cy="288"/>
            </a:xfrm>
            <a:prstGeom prst="rect">
              <a:avLst/>
            </a:prstGeom>
            <a:noFill/>
            <a:ln w="9525">
              <a:solidFill>
                <a:srgbClr val="0000CC"/>
              </a:solidFill>
              <a:miter lim="800000"/>
              <a:headEnd/>
              <a:tailEnd/>
            </a:ln>
            <a:effectLst/>
          </p:spPr>
          <p:txBody>
            <a:bodyPr wrap="none" lIns="0" tIns="0" rIns="0" bIns="0" anchor="ctr"/>
            <a:lstStyle/>
            <a:p>
              <a:r>
                <a:rPr lang="zh-CN" altLang="en-US" sz="1200"/>
                <a:t>电信号</a:t>
              </a:r>
            </a:p>
          </p:txBody>
        </p:sp>
        <p:sp>
          <p:nvSpPr>
            <p:cNvPr id="254984" name="Rectangle 8"/>
            <p:cNvSpPr>
              <a:spLocks noChangeArrowheads="1"/>
            </p:cNvSpPr>
            <p:nvPr/>
          </p:nvSpPr>
          <p:spPr bwMode="auto">
            <a:xfrm>
              <a:off x="3744" y="1680"/>
              <a:ext cx="432" cy="144"/>
            </a:xfrm>
            <a:prstGeom prst="rect">
              <a:avLst/>
            </a:prstGeom>
            <a:noFill/>
            <a:ln w="9525">
              <a:solidFill>
                <a:srgbClr val="0000CC"/>
              </a:solidFill>
              <a:miter lim="800000"/>
              <a:headEnd/>
              <a:tailEnd/>
            </a:ln>
            <a:effectLst/>
          </p:spPr>
          <p:txBody>
            <a:bodyPr wrap="none" lIns="0" tIns="0" rIns="0" bIns="0" anchor="ctr"/>
            <a:lstStyle/>
            <a:p>
              <a:r>
                <a:rPr lang="zh-CN" altLang="en-US" sz="1200"/>
                <a:t>声音</a:t>
              </a:r>
            </a:p>
          </p:txBody>
        </p:sp>
        <p:sp>
          <p:nvSpPr>
            <p:cNvPr id="254985" name="Rectangle 9"/>
            <p:cNvSpPr>
              <a:spLocks noChangeArrowheads="1"/>
            </p:cNvSpPr>
            <p:nvPr/>
          </p:nvSpPr>
          <p:spPr bwMode="auto">
            <a:xfrm>
              <a:off x="1584" y="1488"/>
              <a:ext cx="432" cy="144"/>
            </a:xfrm>
            <a:prstGeom prst="rect">
              <a:avLst/>
            </a:prstGeom>
            <a:noFill/>
            <a:ln w="9525">
              <a:solidFill>
                <a:srgbClr val="0000CC"/>
              </a:solidFill>
              <a:miter lim="800000"/>
              <a:headEnd/>
              <a:tailEnd/>
            </a:ln>
            <a:effectLst/>
          </p:spPr>
          <p:txBody>
            <a:bodyPr wrap="none" lIns="0" tIns="0" rIns="0" bIns="0" anchor="ctr"/>
            <a:lstStyle/>
            <a:p>
              <a:r>
                <a:rPr lang="zh-CN" altLang="en-US" sz="1200"/>
                <a:t>感觉</a:t>
              </a:r>
            </a:p>
          </p:txBody>
        </p:sp>
        <p:sp>
          <p:nvSpPr>
            <p:cNvPr id="254986" name="Rectangle 10"/>
            <p:cNvSpPr>
              <a:spLocks noChangeArrowheads="1"/>
            </p:cNvSpPr>
            <p:nvPr/>
          </p:nvSpPr>
          <p:spPr bwMode="auto">
            <a:xfrm>
              <a:off x="3408" y="1488"/>
              <a:ext cx="432" cy="144"/>
            </a:xfrm>
            <a:prstGeom prst="rect">
              <a:avLst/>
            </a:prstGeom>
            <a:noFill/>
            <a:ln w="9525">
              <a:solidFill>
                <a:srgbClr val="0000CC"/>
              </a:solidFill>
              <a:miter lim="800000"/>
              <a:headEnd/>
              <a:tailEnd/>
            </a:ln>
            <a:effectLst/>
          </p:spPr>
          <p:txBody>
            <a:bodyPr wrap="none" lIns="0" tIns="0" rIns="0" bIns="0" anchor="ctr"/>
            <a:lstStyle/>
            <a:p>
              <a:r>
                <a:rPr lang="zh-CN" altLang="en-US" sz="1200"/>
                <a:t>感觉</a:t>
              </a:r>
            </a:p>
          </p:txBody>
        </p:sp>
        <p:sp>
          <p:nvSpPr>
            <p:cNvPr id="254987" name="Rectangle 11"/>
            <p:cNvSpPr>
              <a:spLocks noChangeArrowheads="1"/>
            </p:cNvSpPr>
            <p:nvPr/>
          </p:nvSpPr>
          <p:spPr bwMode="auto">
            <a:xfrm>
              <a:off x="2256" y="2448"/>
              <a:ext cx="1728" cy="432"/>
            </a:xfrm>
            <a:prstGeom prst="rect">
              <a:avLst/>
            </a:prstGeom>
            <a:noFill/>
            <a:ln w="9525">
              <a:solidFill>
                <a:srgbClr val="0000CC"/>
              </a:solidFill>
              <a:prstDash val="dash"/>
              <a:miter lim="800000"/>
              <a:headEnd/>
              <a:tailEnd/>
            </a:ln>
            <a:effectLst/>
          </p:spPr>
          <p:txBody>
            <a:bodyPr wrap="none" lIns="0" tIns="0" rIns="0" bIns="0" anchor="ctr"/>
            <a:lstStyle/>
            <a:p>
              <a:endParaRPr lang="zh-CN" altLang="en-US"/>
            </a:p>
          </p:txBody>
        </p:sp>
        <p:sp>
          <p:nvSpPr>
            <p:cNvPr id="254988" name="Rectangle 12"/>
            <p:cNvSpPr>
              <a:spLocks noChangeArrowheads="1"/>
            </p:cNvSpPr>
            <p:nvPr/>
          </p:nvSpPr>
          <p:spPr bwMode="auto">
            <a:xfrm>
              <a:off x="2808" y="1440"/>
              <a:ext cx="336" cy="144"/>
            </a:xfrm>
            <a:prstGeom prst="rect">
              <a:avLst/>
            </a:prstGeom>
            <a:noFill/>
            <a:ln w="9525">
              <a:solidFill>
                <a:srgbClr val="0000CC"/>
              </a:solidFill>
              <a:miter lim="800000"/>
              <a:headEnd/>
              <a:tailEnd/>
            </a:ln>
            <a:effectLst/>
          </p:spPr>
          <p:txBody>
            <a:bodyPr wrap="none" lIns="0" tIns="0" rIns="0" bIns="0" anchor="ctr"/>
            <a:lstStyle/>
            <a:p>
              <a:r>
                <a:rPr lang="zh-CN" altLang="en-US" sz="1200"/>
                <a:t>驾驶员</a:t>
              </a:r>
            </a:p>
          </p:txBody>
        </p:sp>
        <p:sp>
          <p:nvSpPr>
            <p:cNvPr id="254989" name="Rectangle 13"/>
            <p:cNvSpPr>
              <a:spLocks noChangeArrowheads="1"/>
            </p:cNvSpPr>
            <p:nvPr/>
          </p:nvSpPr>
          <p:spPr bwMode="auto">
            <a:xfrm>
              <a:off x="1296" y="2040"/>
              <a:ext cx="576" cy="192"/>
            </a:xfrm>
            <a:prstGeom prst="rect">
              <a:avLst/>
            </a:prstGeom>
            <a:noFill/>
            <a:ln w="9525">
              <a:solidFill>
                <a:srgbClr val="0000CC"/>
              </a:solidFill>
              <a:miter lim="800000"/>
              <a:headEnd/>
              <a:tailEnd/>
            </a:ln>
            <a:effectLst/>
          </p:spPr>
          <p:txBody>
            <a:bodyPr wrap="none" lIns="0" tIns="0" rIns="0" bIns="0" anchor="ctr"/>
            <a:lstStyle/>
            <a:p>
              <a:r>
                <a:rPr lang="zh-CN" altLang="en-US" sz="1200"/>
                <a:t>车速</a:t>
              </a:r>
            </a:p>
          </p:txBody>
        </p:sp>
        <p:sp>
          <p:nvSpPr>
            <p:cNvPr id="254990" name="Rectangle 14"/>
            <p:cNvSpPr>
              <a:spLocks noChangeArrowheads="1"/>
            </p:cNvSpPr>
            <p:nvPr/>
          </p:nvSpPr>
          <p:spPr bwMode="auto">
            <a:xfrm>
              <a:off x="1368" y="3072"/>
              <a:ext cx="432" cy="144"/>
            </a:xfrm>
            <a:prstGeom prst="rect">
              <a:avLst/>
            </a:prstGeom>
            <a:noFill/>
            <a:ln w="9525">
              <a:solidFill>
                <a:srgbClr val="0000CC"/>
              </a:solidFill>
              <a:miter lim="800000"/>
              <a:headEnd/>
              <a:tailEnd/>
            </a:ln>
            <a:effectLst/>
          </p:spPr>
          <p:txBody>
            <a:bodyPr wrap="none" lIns="0" tIns="0" rIns="0" bIns="0" anchor="ctr"/>
            <a:lstStyle/>
            <a:p>
              <a:r>
                <a:rPr lang="zh-CN" altLang="en-US" sz="1200"/>
                <a:t>车辆</a:t>
              </a:r>
            </a:p>
          </p:txBody>
        </p:sp>
        <p:sp>
          <p:nvSpPr>
            <p:cNvPr id="254991" name="Rectangle 15"/>
            <p:cNvSpPr>
              <a:spLocks noChangeArrowheads="1"/>
            </p:cNvSpPr>
            <p:nvPr/>
          </p:nvSpPr>
          <p:spPr bwMode="auto">
            <a:xfrm>
              <a:off x="2640" y="1728"/>
              <a:ext cx="672" cy="240"/>
            </a:xfrm>
            <a:prstGeom prst="rect">
              <a:avLst/>
            </a:prstGeom>
            <a:noFill/>
            <a:ln w="9525">
              <a:solidFill>
                <a:srgbClr val="0000CC"/>
              </a:solidFill>
              <a:miter lim="800000"/>
              <a:headEnd/>
              <a:tailEnd/>
            </a:ln>
            <a:effectLst/>
          </p:spPr>
          <p:txBody>
            <a:bodyPr wrap="none" lIns="0" tIns="0" rIns="0" bIns="0" anchor="ctr"/>
            <a:lstStyle/>
            <a:p>
              <a:r>
                <a:rPr lang="zh-CN" altLang="en-US" sz="1200"/>
                <a:t>换挡手柄</a:t>
              </a:r>
            </a:p>
            <a:p>
              <a:r>
                <a:rPr lang="zh-CN" altLang="en-US" sz="1200"/>
                <a:t>和加速踏板</a:t>
              </a:r>
            </a:p>
          </p:txBody>
        </p:sp>
        <p:sp>
          <p:nvSpPr>
            <p:cNvPr id="254992" name="Rectangle 16"/>
            <p:cNvSpPr>
              <a:spLocks noChangeArrowheads="1"/>
            </p:cNvSpPr>
            <p:nvPr/>
          </p:nvSpPr>
          <p:spPr bwMode="auto">
            <a:xfrm>
              <a:off x="3600" y="1824"/>
              <a:ext cx="624" cy="144"/>
            </a:xfrm>
            <a:prstGeom prst="rect">
              <a:avLst/>
            </a:prstGeom>
            <a:noFill/>
            <a:ln w="9525">
              <a:solidFill>
                <a:srgbClr val="0000CC"/>
              </a:solidFill>
              <a:miter lim="800000"/>
              <a:headEnd/>
              <a:tailEnd/>
            </a:ln>
            <a:effectLst/>
          </p:spPr>
          <p:txBody>
            <a:bodyPr wrap="none" lIns="0" tIns="0" rIns="0" bIns="0" anchor="ctr"/>
            <a:lstStyle/>
            <a:p>
              <a:r>
                <a:rPr lang="zh-CN" altLang="en-US" sz="1200"/>
                <a:t>环境</a:t>
              </a:r>
            </a:p>
          </p:txBody>
        </p:sp>
        <p:sp>
          <p:nvSpPr>
            <p:cNvPr id="254993" name="Rectangle 17"/>
            <p:cNvSpPr>
              <a:spLocks noChangeArrowheads="1"/>
            </p:cNvSpPr>
            <p:nvPr/>
          </p:nvSpPr>
          <p:spPr bwMode="auto">
            <a:xfrm>
              <a:off x="2352" y="2520"/>
              <a:ext cx="528" cy="288"/>
            </a:xfrm>
            <a:prstGeom prst="rect">
              <a:avLst/>
            </a:prstGeom>
            <a:noFill/>
            <a:ln w="9525">
              <a:solidFill>
                <a:srgbClr val="0000CC"/>
              </a:solidFill>
              <a:miter lim="800000"/>
              <a:headEnd/>
              <a:tailEnd/>
            </a:ln>
            <a:effectLst/>
          </p:spPr>
          <p:txBody>
            <a:bodyPr wrap="none" lIns="0" tIns="0" rIns="0" bIns="0" anchor="ctr"/>
            <a:lstStyle/>
            <a:p>
              <a:r>
                <a:rPr lang="zh-CN" altLang="en-US" sz="1200"/>
                <a:t>换挡</a:t>
              </a:r>
            </a:p>
            <a:p>
              <a:r>
                <a:rPr lang="zh-CN" altLang="en-US" sz="1200"/>
                <a:t>执行机构</a:t>
              </a:r>
            </a:p>
          </p:txBody>
        </p:sp>
        <p:sp>
          <p:nvSpPr>
            <p:cNvPr id="254994" name="Rectangle 18"/>
            <p:cNvSpPr>
              <a:spLocks noChangeArrowheads="1"/>
            </p:cNvSpPr>
            <p:nvPr/>
          </p:nvSpPr>
          <p:spPr bwMode="auto">
            <a:xfrm>
              <a:off x="2304" y="3072"/>
              <a:ext cx="624" cy="144"/>
            </a:xfrm>
            <a:prstGeom prst="rect">
              <a:avLst/>
            </a:prstGeom>
            <a:noFill/>
            <a:ln w="9525">
              <a:solidFill>
                <a:srgbClr val="0000CC"/>
              </a:solidFill>
              <a:miter lim="800000"/>
              <a:headEnd/>
              <a:tailEnd/>
            </a:ln>
            <a:effectLst/>
          </p:spPr>
          <p:txBody>
            <a:bodyPr wrap="none" lIns="0" tIns="0" rIns="0" bIns="0" anchor="ctr"/>
            <a:lstStyle/>
            <a:p>
              <a:r>
                <a:rPr lang="zh-CN" altLang="en-US" sz="1200"/>
                <a:t>变速器</a:t>
              </a:r>
            </a:p>
          </p:txBody>
        </p:sp>
        <p:sp>
          <p:nvSpPr>
            <p:cNvPr id="254995" name="Rectangle 19"/>
            <p:cNvSpPr>
              <a:spLocks noChangeArrowheads="1"/>
            </p:cNvSpPr>
            <p:nvPr/>
          </p:nvSpPr>
          <p:spPr bwMode="auto">
            <a:xfrm>
              <a:off x="3448" y="3072"/>
              <a:ext cx="336" cy="144"/>
            </a:xfrm>
            <a:prstGeom prst="rect">
              <a:avLst/>
            </a:prstGeom>
            <a:noFill/>
            <a:ln w="9525">
              <a:solidFill>
                <a:srgbClr val="0000CC"/>
              </a:solidFill>
              <a:miter lim="800000"/>
              <a:headEnd/>
              <a:tailEnd/>
            </a:ln>
            <a:effectLst/>
          </p:spPr>
          <p:txBody>
            <a:bodyPr wrap="none" lIns="0" tIns="0" rIns="0" bIns="0" anchor="ctr"/>
            <a:lstStyle/>
            <a:p>
              <a:r>
                <a:rPr lang="zh-CN" altLang="en-US" sz="1200"/>
                <a:t>离合器</a:t>
              </a:r>
            </a:p>
          </p:txBody>
        </p:sp>
        <p:sp>
          <p:nvSpPr>
            <p:cNvPr id="254996" name="Rectangle 20"/>
            <p:cNvSpPr>
              <a:spLocks noChangeArrowheads="1"/>
            </p:cNvSpPr>
            <p:nvPr/>
          </p:nvSpPr>
          <p:spPr bwMode="auto">
            <a:xfrm>
              <a:off x="4224" y="2592"/>
              <a:ext cx="528" cy="144"/>
            </a:xfrm>
            <a:prstGeom prst="rect">
              <a:avLst/>
            </a:prstGeom>
            <a:noFill/>
            <a:ln w="9525">
              <a:solidFill>
                <a:srgbClr val="0000CC"/>
              </a:solidFill>
              <a:miter lim="800000"/>
              <a:headEnd/>
              <a:tailEnd/>
            </a:ln>
            <a:effectLst/>
          </p:spPr>
          <p:txBody>
            <a:bodyPr wrap="none" lIns="0" tIns="0" rIns="0" bIns="0" anchor="ctr"/>
            <a:lstStyle/>
            <a:p>
              <a:r>
                <a:rPr lang="zh-CN" altLang="en-US" sz="1200"/>
                <a:t>供油控制</a:t>
              </a:r>
            </a:p>
          </p:txBody>
        </p:sp>
        <p:sp>
          <p:nvSpPr>
            <p:cNvPr id="254997" name="Rectangle 21"/>
            <p:cNvSpPr>
              <a:spLocks noChangeArrowheads="1"/>
            </p:cNvSpPr>
            <p:nvPr/>
          </p:nvSpPr>
          <p:spPr bwMode="auto">
            <a:xfrm>
              <a:off x="4272" y="2016"/>
              <a:ext cx="432" cy="240"/>
            </a:xfrm>
            <a:prstGeom prst="rect">
              <a:avLst/>
            </a:prstGeom>
            <a:noFill/>
            <a:ln w="9525">
              <a:solidFill>
                <a:srgbClr val="0000CC"/>
              </a:solidFill>
              <a:miter lim="800000"/>
              <a:headEnd/>
              <a:tailEnd/>
            </a:ln>
            <a:effectLst/>
          </p:spPr>
          <p:txBody>
            <a:bodyPr wrap="none" lIns="0" tIns="0" rIns="0" bIns="0" anchor="ctr"/>
            <a:lstStyle/>
            <a:p>
              <a:r>
                <a:rPr lang="zh-CN" altLang="en-US" sz="1200"/>
                <a:t>发动机</a:t>
              </a:r>
            </a:p>
            <a:p>
              <a:r>
                <a:rPr lang="zh-CN" altLang="en-US" sz="1200"/>
                <a:t>转速</a:t>
              </a:r>
            </a:p>
          </p:txBody>
        </p:sp>
        <p:sp>
          <p:nvSpPr>
            <p:cNvPr id="254998" name="Rectangle 22"/>
            <p:cNvSpPr>
              <a:spLocks noChangeArrowheads="1"/>
            </p:cNvSpPr>
            <p:nvPr/>
          </p:nvSpPr>
          <p:spPr bwMode="auto">
            <a:xfrm>
              <a:off x="3360" y="2520"/>
              <a:ext cx="528" cy="288"/>
            </a:xfrm>
            <a:prstGeom prst="rect">
              <a:avLst/>
            </a:prstGeom>
            <a:noFill/>
            <a:ln w="9525">
              <a:solidFill>
                <a:srgbClr val="0000CC"/>
              </a:solidFill>
              <a:miter lim="800000"/>
              <a:headEnd/>
              <a:tailEnd/>
            </a:ln>
            <a:effectLst/>
          </p:spPr>
          <p:txBody>
            <a:bodyPr wrap="none" lIns="0" tIns="0" rIns="0" bIns="0" anchor="ctr"/>
            <a:lstStyle/>
            <a:p>
              <a:r>
                <a:rPr lang="zh-CN" altLang="en-US" sz="1200"/>
                <a:t>离合器</a:t>
              </a:r>
            </a:p>
            <a:p>
              <a:r>
                <a:rPr lang="zh-CN" altLang="en-US" sz="1200"/>
                <a:t>执行机构</a:t>
              </a:r>
            </a:p>
          </p:txBody>
        </p:sp>
        <p:sp>
          <p:nvSpPr>
            <p:cNvPr id="254999" name="Rectangle 23"/>
            <p:cNvSpPr>
              <a:spLocks noChangeArrowheads="1"/>
            </p:cNvSpPr>
            <p:nvPr/>
          </p:nvSpPr>
          <p:spPr bwMode="auto">
            <a:xfrm>
              <a:off x="2760" y="2064"/>
              <a:ext cx="432" cy="144"/>
            </a:xfrm>
            <a:prstGeom prst="rect">
              <a:avLst/>
            </a:prstGeom>
            <a:noFill/>
            <a:ln w="9525">
              <a:solidFill>
                <a:srgbClr val="0000CC"/>
              </a:solidFill>
              <a:miter lim="800000"/>
              <a:headEnd/>
              <a:tailEnd/>
            </a:ln>
            <a:effectLst/>
          </p:spPr>
          <p:txBody>
            <a:bodyPr wrap="none" lIns="0" tIns="0" rIns="0" bIns="0" anchor="ctr"/>
            <a:lstStyle/>
            <a:p>
              <a:r>
                <a:rPr lang="en-US" altLang="zh-CN" sz="1200"/>
                <a:t>ECU</a:t>
              </a:r>
            </a:p>
          </p:txBody>
        </p:sp>
        <p:sp>
          <p:nvSpPr>
            <p:cNvPr id="255000" name="Rectangle 24"/>
            <p:cNvSpPr>
              <a:spLocks noChangeArrowheads="1"/>
            </p:cNvSpPr>
            <p:nvPr/>
          </p:nvSpPr>
          <p:spPr bwMode="auto">
            <a:xfrm>
              <a:off x="4304" y="3072"/>
              <a:ext cx="384" cy="144"/>
            </a:xfrm>
            <a:prstGeom prst="rect">
              <a:avLst/>
            </a:prstGeom>
            <a:noFill/>
            <a:ln w="9525">
              <a:solidFill>
                <a:srgbClr val="0000CC"/>
              </a:solidFill>
              <a:miter lim="800000"/>
              <a:headEnd/>
              <a:tailEnd/>
            </a:ln>
            <a:effectLst/>
          </p:spPr>
          <p:txBody>
            <a:bodyPr wrap="none" lIns="0" tIns="0" rIns="0" bIns="0" anchor="ctr"/>
            <a:lstStyle/>
            <a:p>
              <a:r>
                <a:rPr lang="zh-CN" altLang="en-US" sz="1200"/>
                <a:t>发动机</a:t>
              </a:r>
            </a:p>
          </p:txBody>
        </p:sp>
        <p:sp>
          <p:nvSpPr>
            <p:cNvPr id="255001" name="Oval 25"/>
            <p:cNvSpPr>
              <a:spLocks noChangeArrowheads="1"/>
            </p:cNvSpPr>
            <p:nvPr/>
          </p:nvSpPr>
          <p:spPr bwMode="auto">
            <a:xfrm>
              <a:off x="1728" y="2496"/>
              <a:ext cx="336" cy="336"/>
            </a:xfrm>
            <a:prstGeom prst="ellipse">
              <a:avLst/>
            </a:prstGeom>
            <a:noFill/>
            <a:ln w="9525">
              <a:solidFill>
                <a:srgbClr val="0000CC"/>
              </a:solidFill>
              <a:round/>
              <a:headEnd/>
              <a:tailEnd/>
            </a:ln>
            <a:effectLst/>
          </p:spPr>
          <p:txBody>
            <a:bodyPr wrap="none" lIns="0" tIns="0" rIns="0" bIns="0" anchor="ctr"/>
            <a:lstStyle/>
            <a:p>
              <a:r>
                <a:rPr lang="zh-CN" altLang="en-US" sz="1200"/>
                <a:t>供油</a:t>
              </a:r>
            </a:p>
            <a:p>
              <a:r>
                <a:rPr lang="zh-CN" altLang="en-US" sz="1200"/>
                <a:t>系统</a:t>
              </a:r>
            </a:p>
          </p:txBody>
        </p:sp>
        <p:cxnSp>
          <p:nvCxnSpPr>
            <p:cNvPr id="255002" name="AutoShape 26"/>
            <p:cNvCxnSpPr>
              <a:cxnSpLocks noChangeShapeType="1"/>
              <a:stCxn id="254988" idx="1"/>
              <a:endCxn id="254989" idx="0"/>
            </p:cNvCxnSpPr>
            <p:nvPr/>
          </p:nvCxnSpPr>
          <p:spPr bwMode="auto">
            <a:xfrm rot="10800000" flipV="1">
              <a:off x="1584" y="1512"/>
              <a:ext cx="1224" cy="528"/>
            </a:xfrm>
            <a:prstGeom prst="bentConnector2">
              <a:avLst/>
            </a:prstGeom>
            <a:noFill/>
            <a:ln w="9525">
              <a:solidFill>
                <a:srgbClr val="0000CC"/>
              </a:solidFill>
              <a:prstDash val="dash"/>
              <a:miter lim="800000"/>
              <a:headEnd type="triangle" w="med" len="med"/>
              <a:tailEnd/>
            </a:ln>
            <a:effectLst/>
          </p:spPr>
        </p:cxnSp>
        <p:cxnSp>
          <p:nvCxnSpPr>
            <p:cNvPr id="255003" name="AutoShape 27"/>
            <p:cNvCxnSpPr>
              <a:cxnSpLocks noChangeShapeType="1"/>
              <a:stCxn id="254989" idx="2"/>
              <a:endCxn id="254990" idx="0"/>
            </p:cNvCxnSpPr>
            <p:nvPr/>
          </p:nvCxnSpPr>
          <p:spPr bwMode="auto">
            <a:xfrm>
              <a:off x="1584" y="2232"/>
              <a:ext cx="0" cy="840"/>
            </a:xfrm>
            <a:prstGeom prst="straightConnector1">
              <a:avLst/>
            </a:prstGeom>
            <a:noFill/>
            <a:ln w="9525">
              <a:solidFill>
                <a:srgbClr val="0000CC"/>
              </a:solidFill>
              <a:round/>
              <a:headEnd/>
              <a:tailEnd type="triangle" w="med" len="med"/>
            </a:ln>
            <a:effectLst/>
          </p:spPr>
        </p:cxnSp>
        <p:cxnSp>
          <p:nvCxnSpPr>
            <p:cNvPr id="255004" name="AutoShape 28"/>
            <p:cNvCxnSpPr>
              <a:cxnSpLocks noChangeShapeType="1"/>
              <a:stCxn id="255001" idx="6"/>
              <a:endCxn id="254993" idx="1"/>
            </p:cNvCxnSpPr>
            <p:nvPr/>
          </p:nvCxnSpPr>
          <p:spPr bwMode="auto">
            <a:xfrm>
              <a:off x="2064" y="2664"/>
              <a:ext cx="288" cy="0"/>
            </a:xfrm>
            <a:prstGeom prst="straightConnector1">
              <a:avLst/>
            </a:prstGeom>
            <a:noFill/>
            <a:ln w="9525">
              <a:solidFill>
                <a:srgbClr val="0000CC"/>
              </a:solidFill>
              <a:round/>
              <a:headEnd/>
              <a:tailEnd type="triangle" w="med" len="med"/>
            </a:ln>
            <a:effectLst/>
          </p:spPr>
        </p:cxnSp>
        <p:cxnSp>
          <p:nvCxnSpPr>
            <p:cNvPr id="255005" name="AutoShape 29"/>
            <p:cNvCxnSpPr>
              <a:cxnSpLocks noChangeShapeType="1"/>
              <a:stCxn id="254988" idx="2"/>
              <a:endCxn id="254991" idx="0"/>
            </p:cNvCxnSpPr>
            <p:nvPr/>
          </p:nvCxnSpPr>
          <p:spPr bwMode="auto">
            <a:xfrm>
              <a:off x="2976" y="1584"/>
              <a:ext cx="0" cy="144"/>
            </a:xfrm>
            <a:prstGeom prst="straightConnector1">
              <a:avLst/>
            </a:prstGeom>
            <a:noFill/>
            <a:ln w="9525">
              <a:solidFill>
                <a:srgbClr val="0000CC"/>
              </a:solidFill>
              <a:round/>
              <a:headEnd/>
              <a:tailEnd type="triangle" w="med" len="med"/>
            </a:ln>
            <a:effectLst/>
          </p:spPr>
        </p:cxnSp>
        <p:cxnSp>
          <p:nvCxnSpPr>
            <p:cNvPr id="255006" name="AutoShape 30"/>
            <p:cNvCxnSpPr>
              <a:cxnSpLocks noChangeShapeType="1"/>
              <a:stCxn id="254991" idx="2"/>
              <a:endCxn id="254999" idx="0"/>
            </p:cNvCxnSpPr>
            <p:nvPr/>
          </p:nvCxnSpPr>
          <p:spPr bwMode="auto">
            <a:xfrm>
              <a:off x="2976" y="1968"/>
              <a:ext cx="0" cy="96"/>
            </a:xfrm>
            <a:prstGeom prst="straightConnector1">
              <a:avLst/>
            </a:prstGeom>
            <a:noFill/>
            <a:ln w="9525">
              <a:solidFill>
                <a:srgbClr val="0000CC"/>
              </a:solidFill>
              <a:round/>
              <a:headEnd/>
              <a:tailEnd type="triangle" w="med" len="med"/>
            </a:ln>
            <a:effectLst/>
          </p:spPr>
        </p:cxnSp>
        <p:cxnSp>
          <p:nvCxnSpPr>
            <p:cNvPr id="255007" name="AutoShape 31"/>
            <p:cNvCxnSpPr>
              <a:cxnSpLocks noChangeShapeType="1"/>
              <a:stCxn id="254997" idx="0"/>
              <a:endCxn id="254988" idx="3"/>
            </p:cNvCxnSpPr>
            <p:nvPr/>
          </p:nvCxnSpPr>
          <p:spPr bwMode="auto">
            <a:xfrm rot="5400000" flipH="1">
              <a:off x="3564" y="1092"/>
              <a:ext cx="504" cy="1344"/>
            </a:xfrm>
            <a:prstGeom prst="bentConnector2">
              <a:avLst/>
            </a:prstGeom>
            <a:noFill/>
            <a:ln w="9525">
              <a:solidFill>
                <a:srgbClr val="0000CC"/>
              </a:solidFill>
              <a:prstDash val="dash"/>
              <a:miter lim="800000"/>
              <a:headEnd/>
              <a:tailEnd type="triangle" w="med" len="med"/>
            </a:ln>
            <a:effectLst/>
          </p:spPr>
        </p:cxnSp>
        <p:cxnSp>
          <p:nvCxnSpPr>
            <p:cNvPr id="255008" name="AutoShape 32"/>
            <p:cNvCxnSpPr>
              <a:cxnSpLocks noChangeShapeType="1"/>
              <a:stCxn id="254999" idx="3"/>
              <a:endCxn id="254997" idx="1"/>
            </p:cNvCxnSpPr>
            <p:nvPr/>
          </p:nvCxnSpPr>
          <p:spPr bwMode="auto">
            <a:xfrm>
              <a:off x="3192" y="2136"/>
              <a:ext cx="1080" cy="0"/>
            </a:xfrm>
            <a:prstGeom prst="straightConnector1">
              <a:avLst/>
            </a:prstGeom>
            <a:noFill/>
            <a:ln w="9525">
              <a:solidFill>
                <a:srgbClr val="0000CC"/>
              </a:solidFill>
              <a:round/>
              <a:headEnd/>
              <a:tailEnd type="triangle" w="med" len="med"/>
            </a:ln>
            <a:effectLst/>
          </p:spPr>
        </p:cxnSp>
        <p:cxnSp>
          <p:nvCxnSpPr>
            <p:cNvPr id="255009" name="AutoShape 33"/>
            <p:cNvCxnSpPr>
              <a:cxnSpLocks noChangeShapeType="1"/>
              <a:stCxn id="254989" idx="3"/>
              <a:endCxn id="254999" idx="1"/>
            </p:cNvCxnSpPr>
            <p:nvPr/>
          </p:nvCxnSpPr>
          <p:spPr bwMode="auto">
            <a:xfrm>
              <a:off x="1872" y="2136"/>
              <a:ext cx="888" cy="0"/>
            </a:xfrm>
            <a:prstGeom prst="straightConnector1">
              <a:avLst/>
            </a:prstGeom>
            <a:noFill/>
            <a:ln w="9525">
              <a:solidFill>
                <a:srgbClr val="0000CC"/>
              </a:solidFill>
              <a:round/>
              <a:headEnd/>
              <a:tailEnd type="triangle" w="med" len="med"/>
            </a:ln>
            <a:effectLst/>
          </p:spPr>
        </p:cxnSp>
        <p:cxnSp>
          <p:nvCxnSpPr>
            <p:cNvPr id="255010" name="AutoShape 34"/>
            <p:cNvCxnSpPr>
              <a:cxnSpLocks noChangeShapeType="1"/>
              <a:stCxn id="254999" idx="2"/>
              <a:endCxn id="254996" idx="0"/>
            </p:cNvCxnSpPr>
            <p:nvPr/>
          </p:nvCxnSpPr>
          <p:spPr bwMode="auto">
            <a:xfrm rot="16200000" flipH="1">
              <a:off x="3540" y="1644"/>
              <a:ext cx="384" cy="1512"/>
            </a:xfrm>
            <a:prstGeom prst="bentConnector3">
              <a:avLst>
                <a:gd name="adj1" fmla="val 40361"/>
              </a:avLst>
            </a:prstGeom>
            <a:noFill/>
            <a:ln w="9525">
              <a:solidFill>
                <a:srgbClr val="0000CC"/>
              </a:solidFill>
              <a:miter lim="800000"/>
              <a:headEnd/>
              <a:tailEnd type="triangle" w="med" len="med"/>
            </a:ln>
            <a:effectLst/>
          </p:spPr>
        </p:cxnSp>
        <p:cxnSp>
          <p:nvCxnSpPr>
            <p:cNvPr id="255011" name="AutoShape 35"/>
            <p:cNvCxnSpPr>
              <a:cxnSpLocks noChangeShapeType="1"/>
              <a:stCxn id="254999" idx="2"/>
              <a:endCxn id="254998" idx="0"/>
            </p:cNvCxnSpPr>
            <p:nvPr/>
          </p:nvCxnSpPr>
          <p:spPr bwMode="auto">
            <a:xfrm rot="16200000" flipH="1">
              <a:off x="3144" y="2040"/>
              <a:ext cx="312" cy="648"/>
            </a:xfrm>
            <a:prstGeom prst="bentConnector3">
              <a:avLst>
                <a:gd name="adj1" fmla="val 50000"/>
              </a:avLst>
            </a:prstGeom>
            <a:noFill/>
            <a:ln w="9525">
              <a:solidFill>
                <a:srgbClr val="0000CC"/>
              </a:solidFill>
              <a:miter lim="800000"/>
              <a:headEnd/>
              <a:tailEnd type="triangle" w="med" len="med"/>
            </a:ln>
            <a:effectLst/>
          </p:spPr>
        </p:cxnSp>
        <p:cxnSp>
          <p:nvCxnSpPr>
            <p:cNvPr id="255012" name="AutoShape 36"/>
            <p:cNvCxnSpPr>
              <a:cxnSpLocks noChangeShapeType="1"/>
              <a:stCxn id="254999" idx="2"/>
              <a:endCxn id="254993" idx="0"/>
            </p:cNvCxnSpPr>
            <p:nvPr/>
          </p:nvCxnSpPr>
          <p:spPr bwMode="auto">
            <a:xfrm rot="5400000">
              <a:off x="2640" y="2184"/>
              <a:ext cx="312" cy="360"/>
            </a:xfrm>
            <a:prstGeom prst="bentConnector3">
              <a:avLst>
                <a:gd name="adj1" fmla="val 50000"/>
              </a:avLst>
            </a:prstGeom>
            <a:noFill/>
            <a:ln w="9525">
              <a:solidFill>
                <a:srgbClr val="0000CC"/>
              </a:solidFill>
              <a:miter lim="800000"/>
              <a:headEnd/>
              <a:tailEnd type="triangle" w="med" len="med"/>
            </a:ln>
            <a:effectLst/>
          </p:spPr>
        </p:cxnSp>
        <p:cxnSp>
          <p:nvCxnSpPr>
            <p:cNvPr id="255013" name="AutoShape 37"/>
            <p:cNvCxnSpPr>
              <a:cxnSpLocks noChangeShapeType="1"/>
              <a:stCxn id="254996" idx="2"/>
              <a:endCxn id="255000" idx="0"/>
            </p:cNvCxnSpPr>
            <p:nvPr/>
          </p:nvCxnSpPr>
          <p:spPr bwMode="auto">
            <a:xfrm>
              <a:off x="4488" y="2736"/>
              <a:ext cx="8" cy="336"/>
            </a:xfrm>
            <a:prstGeom prst="straightConnector1">
              <a:avLst/>
            </a:prstGeom>
            <a:noFill/>
            <a:ln w="38100">
              <a:solidFill>
                <a:srgbClr val="0000CC"/>
              </a:solidFill>
              <a:round/>
              <a:headEnd/>
              <a:tailEnd type="arrow" w="med" len="med"/>
            </a:ln>
            <a:effectLst/>
          </p:spPr>
        </p:cxnSp>
        <p:cxnSp>
          <p:nvCxnSpPr>
            <p:cNvPr id="255014" name="AutoShape 38"/>
            <p:cNvCxnSpPr>
              <a:cxnSpLocks noChangeShapeType="1"/>
              <a:stCxn id="254995" idx="3"/>
              <a:endCxn id="255000" idx="1"/>
            </p:cNvCxnSpPr>
            <p:nvPr/>
          </p:nvCxnSpPr>
          <p:spPr bwMode="auto">
            <a:xfrm>
              <a:off x="3784" y="3144"/>
              <a:ext cx="520" cy="0"/>
            </a:xfrm>
            <a:prstGeom prst="straightConnector1">
              <a:avLst/>
            </a:prstGeom>
            <a:noFill/>
            <a:ln w="38100">
              <a:solidFill>
                <a:srgbClr val="0000CC"/>
              </a:solidFill>
              <a:round/>
              <a:headEnd type="arrow" w="med" len="med"/>
              <a:tailEnd type="arrow" w="med" len="med"/>
            </a:ln>
            <a:effectLst/>
          </p:spPr>
        </p:cxnSp>
        <p:cxnSp>
          <p:nvCxnSpPr>
            <p:cNvPr id="255015" name="AutoShape 39"/>
            <p:cNvCxnSpPr>
              <a:cxnSpLocks noChangeShapeType="1"/>
              <a:stCxn id="254995" idx="1"/>
              <a:endCxn id="254994" idx="3"/>
            </p:cNvCxnSpPr>
            <p:nvPr/>
          </p:nvCxnSpPr>
          <p:spPr bwMode="auto">
            <a:xfrm flipH="1">
              <a:off x="2928" y="3144"/>
              <a:ext cx="520" cy="0"/>
            </a:xfrm>
            <a:prstGeom prst="straightConnector1">
              <a:avLst/>
            </a:prstGeom>
            <a:noFill/>
            <a:ln w="38100">
              <a:solidFill>
                <a:srgbClr val="0000CC"/>
              </a:solidFill>
              <a:round/>
              <a:headEnd type="arrow" w="med" len="med"/>
              <a:tailEnd type="arrow" w="med" len="med"/>
            </a:ln>
            <a:effectLst/>
          </p:spPr>
        </p:cxnSp>
        <p:cxnSp>
          <p:nvCxnSpPr>
            <p:cNvPr id="255016" name="AutoShape 40"/>
            <p:cNvCxnSpPr>
              <a:cxnSpLocks noChangeShapeType="1"/>
              <a:stCxn id="254994" idx="1"/>
              <a:endCxn id="254990" idx="3"/>
            </p:cNvCxnSpPr>
            <p:nvPr/>
          </p:nvCxnSpPr>
          <p:spPr bwMode="auto">
            <a:xfrm flipH="1">
              <a:off x="1800" y="3144"/>
              <a:ext cx="504" cy="0"/>
            </a:xfrm>
            <a:prstGeom prst="straightConnector1">
              <a:avLst/>
            </a:prstGeom>
            <a:noFill/>
            <a:ln w="38100">
              <a:solidFill>
                <a:srgbClr val="0000CC"/>
              </a:solidFill>
              <a:round/>
              <a:headEnd type="arrow" w="med" len="med"/>
              <a:tailEnd type="arrow" w="med" len="med"/>
            </a:ln>
            <a:effectLst/>
          </p:spPr>
        </p:cxnSp>
        <p:cxnSp>
          <p:nvCxnSpPr>
            <p:cNvPr id="255017" name="AutoShape 41"/>
            <p:cNvCxnSpPr>
              <a:cxnSpLocks noChangeShapeType="1"/>
              <a:stCxn id="254993" idx="2"/>
              <a:endCxn id="254994" idx="0"/>
            </p:cNvCxnSpPr>
            <p:nvPr/>
          </p:nvCxnSpPr>
          <p:spPr bwMode="auto">
            <a:xfrm>
              <a:off x="2616" y="2808"/>
              <a:ext cx="0" cy="264"/>
            </a:xfrm>
            <a:prstGeom prst="straightConnector1">
              <a:avLst/>
            </a:prstGeom>
            <a:noFill/>
            <a:ln w="38100">
              <a:solidFill>
                <a:srgbClr val="0000CC"/>
              </a:solidFill>
              <a:round/>
              <a:headEnd/>
              <a:tailEnd type="arrow" w="med" len="med"/>
            </a:ln>
            <a:effectLst/>
          </p:spPr>
        </p:cxnSp>
        <p:cxnSp>
          <p:nvCxnSpPr>
            <p:cNvPr id="255018" name="AutoShape 42"/>
            <p:cNvCxnSpPr>
              <a:cxnSpLocks noChangeShapeType="1"/>
              <a:stCxn id="254998" idx="2"/>
              <a:endCxn id="254995" idx="0"/>
            </p:cNvCxnSpPr>
            <p:nvPr/>
          </p:nvCxnSpPr>
          <p:spPr bwMode="auto">
            <a:xfrm flipH="1">
              <a:off x="3616" y="2808"/>
              <a:ext cx="8" cy="264"/>
            </a:xfrm>
            <a:prstGeom prst="straightConnector1">
              <a:avLst/>
            </a:prstGeom>
            <a:noFill/>
            <a:ln w="38100">
              <a:solidFill>
                <a:srgbClr val="0000CC"/>
              </a:solidFill>
              <a:round/>
              <a:headEnd/>
              <a:tailEnd type="arrow" w="med" len="med"/>
            </a:ln>
            <a:effectLst/>
          </p:spPr>
        </p:cxnSp>
        <p:sp>
          <p:nvSpPr>
            <p:cNvPr id="255019" name="Line 43"/>
            <p:cNvSpPr>
              <a:spLocks noChangeShapeType="1"/>
            </p:cNvSpPr>
            <p:nvPr/>
          </p:nvSpPr>
          <p:spPr bwMode="auto">
            <a:xfrm flipH="1" flipV="1">
              <a:off x="3120" y="1536"/>
              <a:ext cx="480" cy="336"/>
            </a:xfrm>
            <a:prstGeom prst="line">
              <a:avLst/>
            </a:prstGeom>
            <a:noFill/>
            <a:ln w="9525">
              <a:solidFill>
                <a:srgbClr val="0000CC"/>
              </a:solidFill>
              <a:round/>
              <a:headEnd/>
              <a:tailEnd type="triangle" w="med" len="med"/>
            </a:ln>
            <a:effectLst/>
          </p:spPr>
          <p:txBody>
            <a:bodyPr wrap="none" lIns="0" tIns="0" rIns="0" bIns="0" anchor="ctr"/>
            <a:lstStyle/>
            <a:p>
              <a:endParaRPr lang="zh-CN" altLang="en-US"/>
            </a:p>
          </p:txBody>
        </p:sp>
        <p:sp>
          <p:nvSpPr>
            <p:cNvPr id="255020" name="Line 44"/>
            <p:cNvSpPr>
              <a:spLocks noChangeShapeType="1"/>
            </p:cNvSpPr>
            <p:nvPr/>
          </p:nvSpPr>
          <p:spPr bwMode="auto">
            <a:xfrm flipH="1">
              <a:off x="432" y="2544"/>
              <a:ext cx="240" cy="0"/>
            </a:xfrm>
            <a:prstGeom prst="line">
              <a:avLst/>
            </a:prstGeom>
            <a:noFill/>
            <a:ln w="38100">
              <a:solidFill>
                <a:srgbClr val="0000CC"/>
              </a:solidFill>
              <a:round/>
              <a:headEnd/>
              <a:tailEnd type="arrow" w="med" len="med"/>
            </a:ln>
            <a:effectLst/>
          </p:spPr>
          <p:txBody>
            <a:bodyPr wrap="none" lIns="0" tIns="0" rIns="0" bIns="0" anchor="ctr"/>
            <a:lstStyle/>
            <a:p>
              <a:endParaRPr lang="zh-CN" altLang="en-US"/>
            </a:p>
          </p:txBody>
        </p:sp>
        <p:sp>
          <p:nvSpPr>
            <p:cNvPr id="255021" name="Line 45"/>
            <p:cNvSpPr>
              <a:spLocks noChangeShapeType="1"/>
            </p:cNvSpPr>
            <p:nvPr/>
          </p:nvSpPr>
          <p:spPr bwMode="auto">
            <a:xfrm flipH="1">
              <a:off x="432" y="2928"/>
              <a:ext cx="240" cy="0"/>
            </a:xfrm>
            <a:prstGeom prst="line">
              <a:avLst/>
            </a:prstGeom>
            <a:noFill/>
            <a:ln w="9525">
              <a:solidFill>
                <a:srgbClr val="0000CC"/>
              </a:solidFill>
              <a:round/>
              <a:headEnd/>
              <a:tailEnd type="triangle" w="med" len="med"/>
            </a:ln>
            <a:effectLst/>
          </p:spPr>
          <p:txBody>
            <a:bodyPr wrap="none" lIns="0" tIns="0" rIns="0" bIns="0" anchor="ctr"/>
            <a:lstStyle/>
            <a:p>
              <a:endParaRPr lang="zh-CN" altLang="en-US"/>
            </a:p>
          </p:txBody>
        </p:sp>
      </p:gr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p:txBody>
          <a:bodyPr/>
          <a:lstStyle/>
          <a:p>
            <a:r>
              <a:rPr lang="en-US" altLang="zh-CN" b="1">
                <a:solidFill>
                  <a:srgbClr val="3333FF"/>
                </a:solidFill>
                <a:effectLst>
                  <a:outerShdw blurRad="38100" dist="38100" dir="2700000" algn="tl">
                    <a:srgbClr val="C0C0C0"/>
                  </a:outerShdw>
                </a:effectLst>
              </a:rPr>
              <a:t>AMT</a:t>
            </a:r>
            <a:r>
              <a:rPr lang="zh-CN" altLang="en-US" b="1">
                <a:solidFill>
                  <a:srgbClr val="3333FF"/>
                </a:solidFill>
                <a:effectLst>
                  <a:outerShdw blurRad="38100" dist="38100" dir="2700000" algn="tl">
                    <a:srgbClr val="C0C0C0"/>
                  </a:outerShdw>
                </a:effectLst>
              </a:rPr>
              <a:t>系统硬件结构</a:t>
            </a:r>
          </a:p>
        </p:txBody>
      </p:sp>
      <p:pic>
        <p:nvPicPr>
          <p:cNvPr id="257069" name="Picture 45"/>
          <p:cNvPicPr>
            <a:picLocks noChangeAspect="1" noChangeArrowheads="1"/>
          </p:cNvPicPr>
          <p:nvPr>
            <p:ph idx="1"/>
          </p:nvPr>
        </p:nvPicPr>
        <p:blipFill>
          <a:blip r:embed="rId2"/>
          <a:srcRect/>
          <a:stretch>
            <a:fillRect/>
          </a:stretch>
        </p:blipFill>
        <p:spPr>
          <a:xfrm>
            <a:off x="1978025" y="1168400"/>
            <a:ext cx="6697663" cy="5253038"/>
          </a:xfrm>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0">
          <a:blip r:link="rId2"/>
          <a:srcRect/>
          <a:tile tx="0" ty="0" sx="100000" sy="100000" flip="none" algn="tl"/>
        </a:blipFill>
        <a:effectLst/>
      </p:bgPr>
    </p:bg>
    <p:spTree>
      <p:nvGrpSpPr>
        <p:cNvPr id="1" name=""/>
        <p:cNvGrpSpPr/>
        <p:nvPr/>
      </p:nvGrpSpPr>
      <p:grpSpPr>
        <a:xfrm>
          <a:off x="0" y="0"/>
          <a:ext cx="0" cy="0"/>
          <a:chOff x="0" y="0"/>
          <a:chExt cx="0" cy="0"/>
        </a:xfrm>
      </p:grpSpPr>
      <p:sp>
        <p:nvSpPr>
          <p:cNvPr id="351234" name="Rectangle 2"/>
          <p:cNvSpPr>
            <a:spLocks noGrp="1" noChangeArrowheads="1"/>
          </p:cNvSpPr>
          <p:nvPr>
            <p:ph type="title" sz="quarter"/>
          </p:nvPr>
        </p:nvSpPr>
        <p:spPr>
          <a:xfrm>
            <a:off x="1962150" y="219075"/>
            <a:ext cx="6858000" cy="1265238"/>
          </a:xfrm>
        </p:spPr>
        <p:txBody>
          <a:bodyPr/>
          <a:lstStyle/>
          <a:p>
            <a:r>
              <a:rPr lang="zh-CN" altLang="en-US" sz="5400" b="1">
                <a:solidFill>
                  <a:srgbClr val="3333FF"/>
                </a:solidFill>
                <a:effectLst>
                  <a:outerShdw blurRad="38100" dist="38100" dir="2700000" algn="tl">
                    <a:srgbClr val="C0C0C0"/>
                  </a:outerShdw>
                </a:effectLst>
              </a:rPr>
              <a:t>创意设计</a:t>
            </a:r>
          </a:p>
        </p:txBody>
      </p:sp>
      <p:pic>
        <p:nvPicPr>
          <p:cNvPr id="351246" name="Picture 14" descr="wooden coffee spoons"/>
          <p:cNvPicPr>
            <a:picLocks noChangeAspect="1" noChangeArrowheads="1"/>
          </p:cNvPicPr>
          <p:nvPr>
            <p:ph sz="quarter" idx="1"/>
          </p:nvPr>
        </p:nvPicPr>
        <p:blipFill>
          <a:blip r:embed="rId3" r:link="rId4"/>
          <a:srcRect/>
          <a:stretch>
            <a:fillRect/>
          </a:stretch>
        </p:blipFill>
        <p:spPr>
          <a:xfrm>
            <a:off x="7019925" y="2327275"/>
            <a:ext cx="2022475" cy="1246188"/>
          </a:xfrm>
          <a:ln/>
        </p:spPr>
      </p:pic>
      <p:pic>
        <p:nvPicPr>
          <p:cNvPr id="351236" name="Picture 4" descr="HT-135 Interactive Health Massage Chair"/>
          <p:cNvPicPr>
            <a:picLocks noChangeAspect="1" noChangeArrowheads="1"/>
          </p:cNvPicPr>
          <p:nvPr>
            <p:ph sz="quarter" idx="2"/>
          </p:nvPr>
        </p:nvPicPr>
        <p:blipFill>
          <a:blip r:embed="rId5"/>
          <a:srcRect/>
          <a:stretch>
            <a:fillRect/>
          </a:stretch>
        </p:blipFill>
        <p:spPr>
          <a:xfrm>
            <a:off x="179388" y="1989138"/>
            <a:ext cx="2133600" cy="2133600"/>
          </a:xfrm>
          <a:noFill/>
          <a:ln/>
        </p:spPr>
      </p:pic>
      <p:pic>
        <p:nvPicPr>
          <p:cNvPr id="351257" name="AuctionPic" descr="宝贝图片"/>
          <p:cNvPicPr>
            <a:picLocks noChangeAspect="1" noChangeArrowheads="1"/>
          </p:cNvPicPr>
          <p:nvPr>
            <p:ph sz="quarter" idx="4"/>
          </p:nvPr>
        </p:nvPicPr>
        <p:blipFill>
          <a:blip r:embed="rId6" r:link="rId7"/>
          <a:srcRect/>
          <a:stretch>
            <a:fillRect/>
          </a:stretch>
        </p:blipFill>
        <p:spPr>
          <a:xfrm>
            <a:off x="4500563" y="4508500"/>
            <a:ext cx="1943100" cy="1943100"/>
          </a:xfrm>
          <a:ln/>
        </p:spPr>
      </p:pic>
      <p:pic>
        <p:nvPicPr>
          <p:cNvPr id="351259" name="AuctionPic" descr="宝贝图片"/>
          <p:cNvPicPr>
            <a:picLocks noChangeAspect="1" noChangeArrowheads="1"/>
          </p:cNvPicPr>
          <p:nvPr/>
        </p:nvPicPr>
        <p:blipFill>
          <a:blip r:embed="rId8" r:link="rId9"/>
          <a:srcRect/>
          <a:stretch>
            <a:fillRect/>
          </a:stretch>
        </p:blipFill>
        <p:spPr bwMode="auto">
          <a:xfrm>
            <a:off x="1763713" y="4508500"/>
            <a:ext cx="2592387" cy="1938338"/>
          </a:xfrm>
          <a:prstGeom prst="rect">
            <a:avLst/>
          </a:prstGeom>
          <a:noFill/>
          <a:ln w="9525">
            <a:noFill/>
            <a:miter lim="800000"/>
            <a:headEnd/>
            <a:tailEnd/>
          </a:ln>
        </p:spPr>
      </p:pic>
      <p:pic>
        <p:nvPicPr>
          <p:cNvPr id="351260" name="Picture 28" descr="http://www.ez-go.net/images/7500.jpg"/>
          <p:cNvPicPr>
            <a:picLocks noChangeAspect="1" noChangeArrowheads="1"/>
          </p:cNvPicPr>
          <p:nvPr/>
        </p:nvPicPr>
        <p:blipFill>
          <a:blip r:embed="rId10" r:link="rId11"/>
          <a:srcRect/>
          <a:stretch>
            <a:fillRect/>
          </a:stretch>
        </p:blipFill>
        <p:spPr bwMode="auto">
          <a:xfrm>
            <a:off x="2411413" y="1989138"/>
            <a:ext cx="2159000" cy="2159000"/>
          </a:xfrm>
          <a:prstGeom prst="rect">
            <a:avLst/>
          </a:prstGeom>
          <a:noFill/>
          <a:ln w="9525">
            <a:noFill/>
            <a:miter lim="800000"/>
            <a:headEnd/>
            <a:tailEnd/>
          </a:ln>
        </p:spPr>
      </p:pic>
      <p:pic>
        <p:nvPicPr>
          <p:cNvPr id="351261" name="Picture 29" descr="align=center"/>
          <p:cNvPicPr>
            <a:picLocks noChangeAspect="1" noChangeArrowheads="1"/>
          </p:cNvPicPr>
          <p:nvPr/>
        </p:nvPicPr>
        <p:blipFill>
          <a:blip r:embed="rId12" r:link="rId13"/>
          <a:srcRect/>
          <a:stretch>
            <a:fillRect/>
          </a:stretch>
        </p:blipFill>
        <p:spPr bwMode="auto">
          <a:xfrm>
            <a:off x="4643438" y="2205038"/>
            <a:ext cx="2236787" cy="1660525"/>
          </a:xfrm>
          <a:prstGeom prst="rect">
            <a:avLst/>
          </a:prstGeom>
          <a:noFill/>
          <a:ln w="9525">
            <a:noFill/>
            <a:miter lim="800000"/>
            <a:headEnd/>
            <a:tailEnd/>
          </a:ln>
        </p:spPr>
      </p:pic>
      <p:pic>
        <p:nvPicPr>
          <p:cNvPr id="351262" name="Picture 30" descr="机器人大站系列盖塔机器人模型"/>
          <p:cNvPicPr>
            <a:picLocks noChangeAspect="1" noChangeArrowheads="1"/>
          </p:cNvPicPr>
          <p:nvPr/>
        </p:nvPicPr>
        <p:blipFill>
          <a:blip r:embed="rId14" r:link="rId15" cstate="print"/>
          <a:srcRect/>
          <a:stretch>
            <a:fillRect/>
          </a:stretch>
        </p:blipFill>
        <p:spPr bwMode="auto">
          <a:xfrm>
            <a:off x="179388" y="4508500"/>
            <a:ext cx="1484312" cy="1987550"/>
          </a:xfrm>
          <a:prstGeom prst="rect">
            <a:avLst/>
          </a:prstGeom>
          <a:noFill/>
          <a:ln w="9525">
            <a:noFill/>
            <a:miter lim="800000"/>
            <a:headEnd/>
            <a:tailEnd/>
          </a:ln>
        </p:spPr>
      </p:pic>
      <p:pic>
        <p:nvPicPr>
          <p:cNvPr id="351263" name="Picture 31" descr="http://img1.qq.com/fashion/20050712/2004703.jpg"/>
          <p:cNvPicPr>
            <a:picLocks noChangeAspect="1" noChangeArrowheads="1"/>
          </p:cNvPicPr>
          <p:nvPr/>
        </p:nvPicPr>
        <p:blipFill>
          <a:blip r:embed="rId16" r:link="rId17"/>
          <a:srcRect/>
          <a:stretch>
            <a:fillRect/>
          </a:stretch>
        </p:blipFill>
        <p:spPr bwMode="auto">
          <a:xfrm>
            <a:off x="2339975" y="188913"/>
            <a:ext cx="1155700" cy="1541462"/>
          </a:xfrm>
          <a:prstGeom prst="rect">
            <a:avLst/>
          </a:prstGeom>
          <a:noFill/>
          <a:ln w="9525">
            <a:noFill/>
            <a:miter lim="800000"/>
            <a:headEnd/>
            <a:tailEnd/>
          </a:ln>
        </p:spPr>
      </p:pic>
      <p:pic>
        <p:nvPicPr>
          <p:cNvPr id="351264" name="Picture 32" descr="http://img1.qq.com/fashion/20050712/2004705.jpg"/>
          <p:cNvPicPr>
            <a:picLocks noChangeAspect="1" noChangeArrowheads="1"/>
          </p:cNvPicPr>
          <p:nvPr/>
        </p:nvPicPr>
        <p:blipFill>
          <a:blip r:embed="rId18" r:link="rId19"/>
          <a:srcRect/>
          <a:stretch>
            <a:fillRect/>
          </a:stretch>
        </p:blipFill>
        <p:spPr bwMode="auto">
          <a:xfrm>
            <a:off x="7451725" y="188913"/>
            <a:ext cx="1225550" cy="1728787"/>
          </a:xfrm>
          <a:prstGeom prst="rect">
            <a:avLst/>
          </a:prstGeom>
          <a:noFill/>
          <a:ln w="9525">
            <a:noFill/>
            <a:miter lim="800000"/>
            <a:headEnd/>
            <a:tailEnd/>
          </a:ln>
        </p:spPr>
      </p:pic>
      <p:pic>
        <p:nvPicPr>
          <p:cNvPr id="351266" name="Picture 34" descr="7AFFC4CA0CB0D270FCF2C327C6D4E9A7"/>
          <p:cNvPicPr>
            <a:picLocks noChangeAspect="1" noChangeArrowheads="1"/>
          </p:cNvPicPr>
          <p:nvPr/>
        </p:nvPicPr>
        <p:blipFill>
          <a:blip r:embed="rId20" cstate="print"/>
          <a:srcRect/>
          <a:stretch>
            <a:fillRect/>
          </a:stretch>
        </p:blipFill>
        <p:spPr bwMode="auto">
          <a:xfrm>
            <a:off x="7559675" y="4027488"/>
            <a:ext cx="1584325" cy="1057275"/>
          </a:xfrm>
          <a:prstGeom prst="rect">
            <a:avLst/>
          </a:prstGeom>
          <a:noFill/>
        </p:spPr>
      </p:pic>
      <p:pic>
        <p:nvPicPr>
          <p:cNvPr id="351268" name="Picture 36" descr="4C8718FE58319882FE80004F7915AF93"/>
          <p:cNvPicPr>
            <a:picLocks noChangeAspect="1" noChangeArrowheads="1"/>
          </p:cNvPicPr>
          <p:nvPr/>
        </p:nvPicPr>
        <p:blipFill>
          <a:blip r:embed="rId21" cstate="print"/>
          <a:srcRect/>
          <a:stretch>
            <a:fillRect/>
          </a:stretch>
        </p:blipFill>
        <p:spPr bwMode="auto">
          <a:xfrm>
            <a:off x="7864475" y="4941888"/>
            <a:ext cx="1279525" cy="1916112"/>
          </a:xfrm>
          <a:prstGeom prst="rect">
            <a:avLst/>
          </a:prstGeom>
          <a:noFill/>
        </p:spPr>
      </p:pic>
      <p:pic>
        <p:nvPicPr>
          <p:cNvPr id="351270" name="Picture 38" descr="10957A9EF83688CD4BCEBC9FE3B768B3"/>
          <p:cNvPicPr>
            <a:picLocks noChangeAspect="1" noChangeArrowheads="1"/>
          </p:cNvPicPr>
          <p:nvPr/>
        </p:nvPicPr>
        <p:blipFill>
          <a:blip r:embed="rId22" cstate="print"/>
          <a:srcRect/>
          <a:stretch>
            <a:fillRect/>
          </a:stretch>
        </p:blipFill>
        <p:spPr bwMode="auto">
          <a:xfrm>
            <a:off x="6588125" y="5897563"/>
            <a:ext cx="1439863" cy="960437"/>
          </a:xfrm>
          <a:prstGeom prst="rect">
            <a:avLst/>
          </a:prstGeom>
          <a:noFill/>
        </p:spPr>
      </p:pic>
      <p:pic>
        <p:nvPicPr>
          <p:cNvPr id="351252" name="Picture 20" descr="http://www.chinanews.com.cn/news/2005/2005-04-14/26/_1113478444_0504140077.jpg"/>
          <p:cNvPicPr>
            <a:picLocks noChangeAspect="1" noChangeArrowheads="1"/>
          </p:cNvPicPr>
          <p:nvPr>
            <p:ph sz="quarter" idx="3"/>
          </p:nvPr>
        </p:nvPicPr>
        <p:blipFill>
          <a:blip r:embed="rId23" r:link="rId24" cstate="print"/>
          <a:srcRect/>
          <a:stretch>
            <a:fillRect/>
          </a:stretch>
        </p:blipFill>
        <p:spPr>
          <a:xfrm>
            <a:off x="6588125" y="4005263"/>
            <a:ext cx="1287463" cy="1871662"/>
          </a:xfrm>
          <a:noFill/>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p:cNvSpPr>
            <a:spLocks noGrp="1" noChangeArrowheads="1"/>
          </p:cNvSpPr>
          <p:nvPr>
            <p:ph type="title"/>
          </p:nvPr>
        </p:nvSpPr>
        <p:spPr/>
        <p:txBody>
          <a:bodyPr/>
          <a:lstStyle/>
          <a:p>
            <a:r>
              <a:rPr lang="zh-CN" altLang="en-US" b="1">
                <a:solidFill>
                  <a:srgbClr val="FF0000"/>
                </a:solidFill>
                <a:effectLst>
                  <a:outerShdw blurRad="38100" dist="38100" dir="2700000" algn="tl">
                    <a:srgbClr val="C0C0C0"/>
                  </a:outerShdw>
                </a:effectLst>
              </a:rPr>
              <a:t>太空舱智能椅</a:t>
            </a:r>
          </a:p>
        </p:txBody>
      </p:sp>
      <p:pic>
        <p:nvPicPr>
          <p:cNvPr id="324614" name="Picture 6" descr="20050801-ke-22"/>
          <p:cNvPicPr>
            <a:picLocks noChangeAspect="1" noChangeArrowheads="1"/>
          </p:cNvPicPr>
          <p:nvPr>
            <p:ph sz="half" idx="1"/>
          </p:nvPr>
        </p:nvPicPr>
        <p:blipFill>
          <a:blip r:embed="rId2"/>
          <a:srcRect/>
          <a:stretch>
            <a:fillRect/>
          </a:stretch>
        </p:blipFill>
        <p:spPr>
          <a:xfrm>
            <a:off x="1866900" y="1146175"/>
            <a:ext cx="6881813" cy="5162550"/>
          </a:xfrm>
          <a:noFill/>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p:nvPr>
        </p:nvSpPr>
        <p:spPr/>
        <p:txBody>
          <a:bodyPr/>
          <a:lstStyle/>
          <a:p>
            <a:r>
              <a:rPr lang="zh-CN" altLang="en-US" b="1">
                <a:solidFill>
                  <a:srgbClr val="9900FF"/>
                </a:solidFill>
                <a:effectLst>
                  <a:outerShdw blurRad="38100" dist="38100" dir="2700000" algn="tl">
                    <a:srgbClr val="C0C0C0"/>
                  </a:outerShdw>
                </a:effectLst>
              </a:rPr>
              <a:t>现代化家庭</a:t>
            </a:r>
          </a:p>
        </p:txBody>
      </p:sp>
      <p:pic>
        <p:nvPicPr>
          <p:cNvPr id="360453" name="Picture 5"/>
          <p:cNvPicPr>
            <a:picLocks noChangeAspect="1" noChangeArrowheads="1"/>
          </p:cNvPicPr>
          <p:nvPr/>
        </p:nvPicPr>
        <p:blipFill>
          <a:blip r:embed="rId2"/>
          <a:srcRect/>
          <a:stretch>
            <a:fillRect/>
          </a:stretch>
        </p:blipFill>
        <p:spPr bwMode="auto">
          <a:xfrm>
            <a:off x="1476375" y="1360488"/>
            <a:ext cx="7632700" cy="4876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p:txBody>
          <a:bodyPr/>
          <a:lstStyle/>
          <a:p>
            <a:r>
              <a:rPr lang="zh-CN" altLang="en-US" b="1">
                <a:solidFill>
                  <a:srgbClr val="FF0000"/>
                </a:solidFill>
                <a:effectLst>
                  <a:outerShdw blurRad="38100" dist="38100" dir="2700000" algn="tl">
                    <a:srgbClr val="C0C0C0"/>
                  </a:outerShdw>
                </a:effectLst>
              </a:rPr>
              <a:t>机器人</a:t>
            </a:r>
          </a:p>
        </p:txBody>
      </p:sp>
      <p:pic>
        <p:nvPicPr>
          <p:cNvPr id="361476" name="Picture 4"/>
          <p:cNvPicPr>
            <a:picLocks noChangeAspect="1" noChangeArrowheads="1"/>
          </p:cNvPicPr>
          <p:nvPr/>
        </p:nvPicPr>
        <p:blipFill>
          <a:blip r:embed="rId2"/>
          <a:srcRect/>
          <a:stretch>
            <a:fillRect/>
          </a:stretch>
        </p:blipFill>
        <p:spPr bwMode="auto">
          <a:xfrm>
            <a:off x="1614488" y="1800225"/>
            <a:ext cx="7278687" cy="43656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2"/>
          <p:cNvSpPr>
            <a:spLocks noGrp="1" noChangeArrowheads="1"/>
          </p:cNvSpPr>
          <p:nvPr>
            <p:ph type="title"/>
          </p:nvPr>
        </p:nvSpPr>
        <p:spPr/>
        <p:txBody>
          <a:bodyPr/>
          <a:lstStyle/>
          <a:p>
            <a:r>
              <a:rPr lang="zh-CN" altLang="en-US" b="1">
                <a:solidFill>
                  <a:srgbClr val="008000"/>
                </a:solidFill>
                <a:effectLst>
                  <a:outerShdw blurRad="38100" dist="38100" dir="2700000" algn="tl">
                    <a:srgbClr val="C0C0C0"/>
                  </a:outerShdw>
                </a:effectLst>
              </a:rPr>
              <a:t>嵌入式技术刺激新的需求</a:t>
            </a:r>
          </a:p>
        </p:txBody>
      </p:sp>
      <p:pic>
        <p:nvPicPr>
          <p:cNvPr id="362500" name="Picture 4"/>
          <p:cNvPicPr>
            <a:picLocks noChangeAspect="1" noChangeArrowheads="1"/>
          </p:cNvPicPr>
          <p:nvPr/>
        </p:nvPicPr>
        <p:blipFill>
          <a:blip r:embed="rId2"/>
          <a:srcRect/>
          <a:stretch>
            <a:fillRect/>
          </a:stretch>
        </p:blipFill>
        <p:spPr bwMode="auto">
          <a:xfrm>
            <a:off x="1547813" y="2363788"/>
            <a:ext cx="7488237" cy="37290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body" idx="1"/>
          </p:nvPr>
        </p:nvSpPr>
        <p:spPr>
          <a:xfrm>
            <a:off x="1524000" y="2003425"/>
            <a:ext cx="7391400" cy="3586163"/>
          </a:xfrm>
        </p:spPr>
        <p:txBody>
          <a:bodyPr/>
          <a:lstStyle/>
          <a:p>
            <a:r>
              <a:rPr lang="en-US" altLang="zh-CN" sz="2400" b="1"/>
              <a:t>2002</a:t>
            </a:r>
            <a:r>
              <a:rPr lang="zh-CN" altLang="en-US" sz="2400" b="1"/>
              <a:t>年完成地面广播传输标准的测试；</a:t>
            </a:r>
          </a:p>
          <a:p>
            <a:r>
              <a:rPr lang="en-US" altLang="zh-CN" sz="2400" b="1"/>
              <a:t>2002</a:t>
            </a:r>
            <a:r>
              <a:rPr lang="zh-CN" altLang="en-US" sz="2400" b="1"/>
              <a:t>年底颁布国家数字电视有线传输标准；</a:t>
            </a:r>
          </a:p>
          <a:p>
            <a:r>
              <a:rPr lang="en-US" altLang="zh-CN" sz="2400" b="1"/>
              <a:t>2003</a:t>
            </a:r>
            <a:r>
              <a:rPr lang="zh-CN" altLang="en-US" sz="2400" b="1"/>
              <a:t>年底前颁布国家数字电视地面广播标准和相关配套标准，确定数字电视标准体系；</a:t>
            </a:r>
          </a:p>
          <a:p>
            <a:r>
              <a:rPr lang="en-US" altLang="zh-CN" sz="2400" b="1"/>
              <a:t>2005</a:t>
            </a:r>
            <a:r>
              <a:rPr lang="zh-CN" altLang="en-US" sz="2400" b="1"/>
              <a:t>年在有条件的城市推广数字电视播出；</a:t>
            </a:r>
          </a:p>
          <a:p>
            <a:r>
              <a:rPr lang="en-US" altLang="zh-CN" sz="2400" b="1"/>
              <a:t>2008</a:t>
            </a:r>
            <a:r>
              <a:rPr lang="zh-CN" altLang="en-US" sz="2400" b="1"/>
              <a:t>年的北京奥运会上向全世界传输数字高清晰度电视节目，主要的大城市开始数字电视商业广播；</a:t>
            </a:r>
          </a:p>
          <a:p>
            <a:r>
              <a:rPr lang="en-US" altLang="zh-CN" sz="2400" b="1"/>
              <a:t>2015</a:t>
            </a:r>
            <a:r>
              <a:rPr lang="zh-CN" altLang="en-US" sz="2400" b="1"/>
              <a:t>年数字电视成为我国电视播出的主要方式。 </a:t>
            </a:r>
          </a:p>
        </p:txBody>
      </p:sp>
      <p:sp>
        <p:nvSpPr>
          <p:cNvPr id="138243" name="Rectangle 3"/>
          <p:cNvSpPr>
            <a:spLocks noGrp="1" noChangeArrowheads="1"/>
          </p:cNvSpPr>
          <p:nvPr>
            <p:ph type="title"/>
          </p:nvPr>
        </p:nvSpPr>
        <p:spPr/>
        <p:txBody>
          <a:bodyPr/>
          <a:lstStyle/>
          <a:p>
            <a:r>
              <a:rPr lang="zh-CN" altLang="en-US" b="1">
                <a:solidFill>
                  <a:srgbClr val="3333FF"/>
                </a:solidFill>
              </a:rPr>
              <a:t>中国数字电视发展规划</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2"/>
          <p:cNvSpPr>
            <a:spLocks noGrp="1" noChangeArrowheads="1"/>
          </p:cNvSpPr>
          <p:nvPr>
            <p:ph type="body" idx="1"/>
          </p:nvPr>
        </p:nvSpPr>
        <p:spPr>
          <a:xfrm>
            <a:off x="1524000" y="1066800"/>
            <a:ext cx="7391400" cy="5334000"/>
          </a:xfrm>
        </p:spPr>
        <p:txBody>
          <a:bodyPr/>
          <a:lstStyle/>
          <a:p>
            <a:r>
              <a:rPr lang="en-US" altLang="zh-CN" sz="2400" b="1">
                <a:solidFill>
                  <a:schemeClr val="accent2"/>
                </a:solidFill>
                <a:latin typeface="宋体" pitchFamily="2" charset="-122"/>
              </a:rPr>
              <a:t>1</a:t>
            </a:r>
            <a:r>
              <a:rPr lang="zh-CN" altLang="en-US" sz="2400" b="1">
                <a:solidFill>
                  <a:schemeClr val="accent2"/>
                </a:solidFill>
                <a:latin typeface="宋体" pitchFamily="2" charset="-122"/>
              </a:rPr>
              <a:t>．专用性强</a:t>
            </a:r>
          </a:p>
          <a:p>
            <a:pPr>
              <a:buFontTx/>
              <a:buNone/>
            </a:pPr>
            <a:r>
              <a:rPr lang="zh-CN" altLang="en-US" sz="2400" b="1">
                <a:latin typeface="宋体" pitchFamily="2" charset="-122"/>
              </a:rPr>
              <a:t>  嵌入式系统面向特定应用，能够把通用</a:t>
            </a:r>
            <a:r>
              <a:rPr lang="en-US" altLang="zh-CN" sz="2400" b="1">
                <a:latin typeface="宋体" pitchFamily="2" charset="-122"/>
              </a:rPr>
              <a:t>CPU</a:t>
            </a:r>
            <a:r>
              <a:rPr lang="zh-CN" altLang="en-US" sz="2400" b="1">
                <a:latin typeface="宋体" pitchFamily="2" charset="-122"/>
              </a:rPr>
              <a:t>中许多由板卡完成的任务集成在芯片内部，从而有利于嵌入式系统的小型化。</a:t>
            </a:r>
          </a:p>
          <a:p>
            <a:r>
              <a:rPr lang="en-US" altLang="zh-CN" sz="2400" b="1">
                <a:solidFill>
                  <a:schemeClr val="accent2"/>
                </a:solidFill>
                <a:latin typeface="宋体" pitchFamily="2" charset="-122"/>
              </a:rPr>
              <a:t>2</a:t>
            </a:r>
            <a:r>
              <a:rPr lang="zh-CN" altLang="en-US" sz="2400" b="1">
                <a:solidFill>
                  <a:schemeClr val="accent2"/>
                </a:solidFill>
                <a:latin typeface="宋体" pitchFamily="2" charset="-122"/>
              </a:rPr>
              <a:t>．技术融合</a:t>
            </a:r>
          </a:p>
          <a:p>
            <a:pPr>
              <a:buFontTx/>
              <a:buNone/>
            </a:pPr>
            <a:r>
              <a:rPr lang="zh-CN" altLang="en-US" sz="2400" b="1">
                <a:latin typeface="宋体" pitchFamily="2" charset="-122"/>
              </a:rPr>
              <a:t>  嵌入式系统将先进的计算机技术、通信技术、半导体技术和电子技术与各个行业的具体应用相结合，是一个技术密集、资金密集、高度分散、不断创新的知识集成系统。</a:t>
            </a:r>
          </a:p>
          <a:p>
            <a:r>
              <a:rPr lang="en-US" altLang="zh-CN" sz="2400" b="1">
                <a:solidFill>
                  <a:schemeClr val="accent2"/>
                </a:solidFill>
                <a:latin typeface="宋体" pitchFamily="2" charset="-122"/>
              </a:rPr>
              <a:t>3</a:t>
            </a:r>
            <a:r>
              <a:rPr lang="zh-CN" altLang="en-US" sz="2400" b="1">
                <a:solidFill>
                  <a:schemeClr val="accent2"/>
                </a:solidFill>
                <a:latin typeface="宋体" pitchFamily="2" charset="-122"/>
              </a:rPr>
              <a:t>．</a:t>
            </a:r>
            <a:r>
              <a:rPr lang="zh-CN" altLang="en-US" sz="2400" b="1">
                <a:solidFill>
                  <a:schemeClr val="accent2"/>
                </a:solidFill>
                <a:latin typeface="宋体" pitchFamily="2" charset="-122"/>
                <a:cs typeface="Courier New" pitchFamily="49" charset="0"/>
              </a:rPr>
              <a:t>软硬一体，软件为主</a:t>
            </a:r>
          </a:p>
          <a:p>
            <a:pPr>
              <a:buFontTx/>
              <a:buNone/>
            </a:pPr>
            <a:r>
              <a:rPr lang="zh-CN" altLang="en-US" sz="2400" b="1">
                <a:solidFill>
                  <a:srgbClr val="000000"/>
                </a:solidFill>
                <a:latin typeface="宋体" pitchFamily="2" charset="-122"/>
              </a:rPr>
              <a:t>  软件是嵌入式系统的主体，有</a:t>
            </a:r>
            <a:r>
              <a:rPr lang="en-US" altLang="zh-CN" sz="2400" b="1">
                <a:solidFill>
                  <a:srgbClr val="000000"/>
                </a:solidFill>
                <a:latin typeface="宋体" pitchFamily="2" charset="-122"/>
              </a:rPr>
              <a:t>IP</a:t>
            </a:r>
            <a:r>
              <a:rPr lang="zh-CN" altLang="en-US" sz="2400" b="1">
                <a:solidFill>
                  <a:srgbClr val="000000"/>
                </a:solidFill>
                <a:latin typeface="宋体" pitchFamily="2" charset="-122"/>
              </a:rPr>
              <a:t>核。</a:t>
            </a:r>
            <a:r>
              <a:rPr lang="zh-CN" altLang="en-US" sz="2400" b="1">
                <a:latin typeface="宋体" pitchFamily="2" charset="-122"/>
              </a:rPr>
              <a:t>嵌入式系统的硬件和软件都可以高效率地设计，量体裁衣，去除冗余，可以在同样的硅片面积上实现更高的性能。</a:t>
            </a:r>
          </a:p>
        </p:txBody>
      </p:sp>
      <p:sp>
        <p:nvSpPr>
          <p:cNvPr id="363523" name="Rectangle 3"/>
          <p:cNvSpPr>
            <a:spLocks noGrp="1" noChangeArrowheads="1"/>
          </p:cNvSpPr>
          <p:nvPr>
            <p:ph type="title"/>
          </p:nvPr>
        </p:nvSpPr>
        <p:spPr/>
        <p:txBody>
          <a:bodyPr/>
          <a:lstStyle/>
          <a:p>
            <a:r>
              <a:rPr lang="zh-CN" altLang="en-US" b="1">
                <a:solidFill>
                  <a:srgbClr val="FF0000"/>
                </a:solidFill>
                <a:latin typeface="宋体" pitchFamily="2" charset="-122"/>
              </a:rPr>
              <a:t>嵌入式系统特点</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body" idx="1"/>
          </p:nvPr>
        </p:nvSpPr>
        <p:spPr/>
        <p:txBody>
          <a:bodyPr/>
          <a:lstStyle/>
          <a:p>
            <a:r>
              <a:rPr lang="en-US" altLang="zh-CN" sz="2800" b="1">
                <a:solidFill>
                  <a:schemeClr val="accent2"/>
                </a:solidFill>
                <a:latin typeface="宋体" pitchFamily="2" charset="-122"/>
              </a:rPr>
              <a:t>4</a:t>
            </a:r>
            <a:r>
              <a:rPr lang="zh-CN" altLang="en-US" sz="2800" b="1">
                <a:solidFill>
                  <a:schemeClr val="accent2"/>
                </a:solidFill>
                <a:latin typeface="宋体" pitchFamily="2" charset="-122"/>
              </a:rPr>
              <a:t>．速度快、</a:t>
            </a:r>
            <a:r>
              <a:rPr lang="zh-CN" altLang="en-US" sz="2800" b="1">
                <a:solidFill>
                  <a:schemeClr val="accent2"/>
                </a:solidFill>
                <a:latin typeface="宋体" pitchFamily="2" charset="-122"/>
                <a:cs typeface="Courier New" pitchFamily="49" charset="0"/>
              </a:rPr>
              <a:t>存储量大、可靠性高</a:t>
            </a:r>
          </a:p>
          <a:p>
            <a:pPr>
              <a:buFontTx/>
              <a:buNone/>
            </a:pPr>
            <a:r>
              <a:rPr lang="zh-CN" altLang="en-US" sz="2800" b="1">
                <a:latin typeface="宋体" pitchFamily="2" charset="-122"/>
              </a:rPr>
              <a:t>  为了提高执行速度和系统可靠性，嵌入式系统中的软件一般都固化在存储器芯片或单片机本身中，而不是存贮于磁盘中。</a:t>
            </a:r>
          </a:p>
          <a:p>
            <a:r>
              <a:rPr lang="en-US" altLang="zh-CN" sz="2800" b="1">
                <a:solidFill>
                  <a:schemeClr val="accent2"/>
                </a:solidFill>
                <a:latin typeface="宋体" pitchFamily="2" charset="-122"/>
              </a:rPr>
              <a:t>5</a:t>
            </a:r>
            <a:r>
              <a:rPr lang="zh-CN" altLang="en-US" sz="2800" b="1">
                <a:solidFill>
                  <a:schemeClr val="accent2"/>
                </a:solidFill>
                <a:latin typeface="宋体" pitchFamily="2" charset="-122"/>
              </a:rPr>
              <a:t>．需专门开发工具和环境</a:t>
            </a:r>
          </a:p>
          <a:p>
            <a:pPr>
              <a:buFontTx/>
              <a:buNone/>
            </a:pPr>
            <a:r>
              <a:rPr lang="zh-CN" altLang="en-US" sz="2800" b="1">
                <a:latin typeface="" charset="0"/>
              </a:rPr>
              <a:t>    </a:t>
            </a:r>
            <a:r>
              <a:rPr lang="zh-CN" altLang="en-US" sz="2800" b="1">
                <a:latin typeface="" charset="0"/>
                <a:cs typeface="Courier New" pitchFamily="49" charset="0"/>
              </a:rPr>
              <a:t>嵌入式系统本身不具备自举开发能力，即使设计完成以后，用户通常也不能对其中的程序功能进行修改，必须有一套开发工具和环境才能进行开发。</a:t>
            </a:r>
          </a:p>
          <a:p>
            <a:r>
              <a:rPr lang="en-US" altLang="zh-CN" sz="2800" b="1">
                <a:solidFill>
                  <a:schemeClr val="accent2"/>
                </a:solidFill>
                <a:latin typeface="宋体" pitchFamily="2" charset="-122"/>
              </a:rPr>
              <a:t>6</a:t>
            </a:r>
            <a:r>
              <a:rPr lang="zh-CN" altLang="en-US" sz="2800" b="1">
                <a:solidFill>
                  <a:schemeClr val="accent2"/>
                </a:solidFill>
                <a:latin typeface="宋体" pitchFamily="2" charset="-122"/>
              </a:rPr>
              <a:t>．体积小、价格低、工艺先进、性能价格比高、系统配置要求低、实时性强</a:t>
            </a:r>
            <a:endParaRPr lang="zh-CN" altLang="en-US" sz="2800" b="1">
              <a:latin typeface="宋体" pitchFamily="2" charset="-122"/>
            </a:endParaRPr>
          </a:p>
        </p:txBody>
      </p:sp>
      <p:sp>
        <p:nvSpPr>
          <p:cNvPr id="139267" name="Rectangle 3"/>
          <p:cNvSpPr>
            <a:spLocks noGrp="1" noChangeArrowheads="1"/>
          </p:cNvSpPr>
          <p:nvPr>
            <p:ph type="title"/>
          </p:nvPr>
        </p:nvSpPr>
        <p:spPr/>
        <p:txBody>
          <a:bodyPr/>
          <a:lstStyle/>
          <a:p>
            <a:r>
              <a:rPr lang="zh-CN" altLang="en-US" b="1">
                <a:solidFill>
                  <a:srgbClr val="FF0000"/>
                </a:solidFill>
                <a:latin typeface="宋体" pitchFamily="2" charset="-122"/>
              </a:rPr>
              <a:t>嵌入式系统特点</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ChangeArrowheads="1"/>
          </p:cNvSpPr>
          <p:nvPr>
            <p:ph type="title"/>
          </p:nvPr>
        </p:nvSpPr>
        <p:spPr/>
        <p:txBody>
          <a:bodyPr/>
          <a:lstStyle/>
          <a:p>
            <a:r>
              <a:rPr lang="zh-CN" altLang="en-US" sz="2800" b="1">
                <a:solidFill>
                  <a:schemeClr val="accent2"/>
                </a:solidFill>
                <a:latin typeface="宋体" pitchFamily="2" charset="-122"/>
              </a:rPr>
              <a:t>嵌入式系统应用中相关技术及配套技术</a:t>
            </a:r>
            <a:r>
              <a:rPr lang="zh-CN" altLang="en-US"/>
              <a:t> </a:t>
            </a:r>
          </a:p>
        </p:txBody>
      </p:sp>
      <p:sp>
        <p:nvSpPr>
          <p:cNvPr id="244739" name="Rectangle 3"/>
          <p:cNvSpPr>
            <a:spLocks noGrp="1" noChangeArrowheads="1"/>
          </p:cNvSpPr>
          <p:nvPr>
            <p:ph type="body" sz="half" idx="1"/>
          </p:nvPr>
        </p:nvSpPr>
        <p:spPr>
          <a:xfrm>
            <a:off x="1547813" y="1295400"/>
            <a:ext cx="7467600" cy="5334000"/>
          </a:xfrm>
        </p:spPr>
        <p:txBody>
          <a:bodyPr/>
          <a:lstStyle/>
          <a:p>
            <a:pPr>
              <a:lnSpc>
                <a:spcPct val="90000"/>
              </a:lnSpc>
            </a:pPr>
            <a:r>
              <a:rPr lang="en-US" altLang="zh-CN" sz="2800" b="1">
                <a:solidFill>
                  <a:srgbClr val="000000"/>
                </a:solidFill>
                <a:latin typeface="宋体" pitchFamily="2" charset="-122"/>
              </a:rPr>
              <a:t>1</a:t>
            </a:r>
            <a:r>
              <a:rPr lang="zh-CN" altLang="en-US" sz="2800" b="1">
                <a:solidFill>
                  <a:srgbClr val="000000"/>
                </a:solidFill>
                <a:latin typeface="宋体" pitchFamily="2" charset="-122"/>
              </a:rPr>
              <a:t>．芯片技术</a:t>
            </a:r>
            <a:endParaRPr lang="zh-CN" altLang="en-US" sz="2800" b="1">
              <a:solidFill>
                <a:srgbClr val="000000"/>
              </a:solidFill>
              <a:latin typeface="Arial Unicode MS" pitchFamily="34" charset="-122"/>
              <a:cs typeface="Times New Roman" pitchFamily="18" charset="0"/>
            </a:endParaRPr>
          </a:p>
          <a:p>
            <a:pPr algn="just">
              <a:lnSpc>
                <a:spcPct val="90000"/>
              </a:lnSpc>
            </a:pPr>
            <a:r>
              <a:rPr lang="en-US" altLang="zh-CN" sz="2800" b="1">
                <a:solidFill>
                  <a:srgbClr val="000000"/>
                </a:solidFill>
                <a:latin typeface="宋体" pitchFamily="2" charset="-122"/>
              </a:rPr>
              <a:t>2</a:t>
            </a:r>
            <a:r>
              <a:rPr lang="zh-CN" altLang="en-US" sz="2800" b="1">
                <a:solidFill>
                  <a:srgbClr val="000000"/>
                </a:solidFill>
                <a:latin typeface="宋体" pitchFamily="2" charset="-122"/>
              </a:rPr>
              <a:t>．通信网络技术</a:t>
            </a:r>
            <a:endParaRPr lang="zh-CN" altLang="en-US" sz="2800" b="1">
              <a:solidFill>
                <a:srgbClr val="000000"/>
              </a:solidFill>
              <a:latin typeface="Arial Unicode MS" pitchFamily="34" charset="-122"/>
              <a:cs typeface="Times New Roman" pitchFamily="18" charset="0"/>
            </a:endParaRPr>
          </a:p>
          <a:p>
            <a:pPr algn="just">
              <a:lnSpc>
                <a:spcPct val="90000"/>
              </a:lnSpc>
            </a:pPr>
            <a:r>
              <a:rPr lang="en-US" altLang="zh-CN" sz="2800" b="1">
                <a:solidFill>
                  <a:srgbClr val="000000"/>
                </a:solidFill>
                <a:latin typeface="宋体" pitchFamily="2" charset="-122"/>
              </a:rPr>
              <a:t>3</a:t>
            </a:r>
            <a:r>
              <a:rPr lang="zh-CN" altLang="en-US" sz="2800" b="1">
                <a:solidFill>
                  <a:srgbClr val="000000"/>
                </a:solidFill>
                <a:latin typeface="宋体" pitchFamily="2" charset="-122"/>
              </a:rPr>
              <a:t>．总线技术</a:t>
            </a:r>
            <a:endParaRPr lang="zh-CN" altLang="en-US" sz="2800" b="1">
              <a:solidFill>
                <a:srgbClr val="000000"/>
              </a:solidFill>
              <a:latin typeface="Arial Unicode MS" pitchFamily="34" charset="-122"/>
              <a:cs typeface="Times New Roman" pitchFamily="18" charset="0"/>
            </a:endParaRPr>
          </a:p>
          <a:p>
            <a:pPr algn="just">
              <a:lnSpc>
                <a:spcPct val="90000"/>
              </a:lnSpc>
            </a:pPr>
            <a:r>
              <a:rPr lang="en-US" altLang="zh-CN" sz="2800" b="1">
                <a:solidFill>
                  <a:srgbClr val="000000"/>
                </a:solidFill>
                <a:latin typeface="宋体" pitchFamily="2" charset="-122"/>
              </a:rPr>
              <a:t>4</a:t>
            </a:r>
            <a:r>
              <a:rPr lang="zh-CN" altLang="en-US" sz="2800" b="1">
                <a:solidFill>
                  <a:srgbClr val="000000"/>
                </a:solidFill>
                <a:latin typeface="宋体" pitchFamily="2" charset="-122"/>
              </a:rPr>
              <a:t>．电源技术 </a:t>
            </a:r>
            <a:endParaRPr lang="zh-CN" altLang="en-US" sz="2800" b="1">
              <a:solidFill>
                <a:srgbClr val="000000"/>
              </a:solidFill>
              <a:latin typeface="Arial Unicode MS" pitchFamily="34" charset="-122"/>
              <a:cs typeface="Times New Roman" pitchFamily="18" charset="0"/>
            </a:endParaRPr>
          </a:p>
          <a:p>
            <a:pPr algn="just">
              <a:lnSpc>
                <a:spcPct val="90000"/>
              </a:lnSpc>
            </a:pPr>
            <a:r>
              <a:rPr lang="en-US" altLang="zh-CN" sz="2800" b="1">
                <a:solidFill>
                  <a:srgbClr val="000000"/>
                </a:solidFill>
                <a:latin typeface="宋体" pitchFamily="2" charset="-122"/>
              </a:rPr>
              <a:t>5</a:t>
            </a:r>
            <a:r>
              <a:rPr lang="zh-CN" altLang="en-US" sz="2800" b="1">
                <a:solidFill>
                  <a:srgbClr val="000000"/>
                </a:solidFill>
                <a:latin typeface="宋体" pitchFamily="2" charset="-122"/>
              </a:rPr>
              <a:t>．材料科学 </a:t>
            </a:r>
            <a:endParaRPr lang="zh-CN" altLang="en-US" sz="2800" b="1">
              <a:solidFill>
                <a:srgbClr val="000000"/>
              </a:solidFill>
              <a:latin typeface="Arial Unicode MS" pitchFamily="34" charset="-122"/>
              <a:cs typeface="Times New Roman" pitchFamily="18" charset="0"/>
            </a:endParaRPr>
          </a:p>
          <a:p>
            <a:pPr algn="just">
              <a:lnSpc>
                <a:spcPct val="90000"/>
              </a:lnSpc>
            </a:pPr>
            <a:r>
              <a:rPr lang="en-US" altLang="zh-CN" sz="2800" b="1">
                <a:solidFill>
                  <a:srgbClr val="000000"/>
                </a:solidFill>
                <a:latin typeface="宋体" pitchFamily="2" charset="-122"/>
              </a:rPr>
              <a:t>6</a:t>
            </a:r>
            <a:r>
              <a:rPr lang="zh-CN" altLang="en-US" sz="2800" b="1">
                <a:solidFill>
                  <a:srgbClr val="000000"/>
                </a:solidFill>
                <a:latin typeface="宋体" pitchFamily="2" charset="-122"/>
              </a:rPr>
              <a:t>．测量技术 </a:t>
            </a:r>
            <a:endParaRPr lang="zh-CN" altLang="en-US" sz="2800" b="1">
              <a:solidFill>
                <a:srgbClr val="000000"/>
              </a:solidFill>
              <a:latin typeface="Arial Unicode MS" pitchFamily="34" charset="-122"/>
              <a:cs typeface="Times New Roman" pitchFamily="18" charset="0"/>
            </a:endParaRPr>
          </a:p>
          <a:p>
            <a:pPr>
              <a:lnSpc>
                <a:spcPct val="90000"/>
              </a:lnSpc>
            </a:pPr>
            <a:r>
              <a:rPr lang="en-US" altLang="zh-CN" sz="2800" b="1">
                <a:latin typeface="宋体" pitchFamily="2" charset="-122"/>
              </a:rPr>
              <a:t>7</a:t>
            </a:r>
            <a:r>
              <a:rPr lang="zh-CN" altLang="en-US" sz="2800" b="1">
                <a:latin typeface="宋体" pitchFamily="2" charset="-122"/>
              </a:rPr>
              <a:t>．纳米技术</a:t>
            </a:r>
            <a:r>
              <a:rPr lang="zh-CN" altLang="en-US" sz="2800" b="1"/>
              <a:t> </a:t>
            </a:r>
          </a:p>
          <a:p>
            <a:pPr>
              <a:lnSpc>
                <a:spcPct val="90000"/>
              </a:lnSpc>
            </a:pPr>
            <a:r>
              <a:rPr lang="zh-CN" altLang="en-US" sz="2800" b="1">
                <a:solidFill>
                  <a:srgbClr val="333333"/>
                </a:solidFill>
                <a:latin typeface="宋体" pitchFamily="2" charset="-122"/>
              </a:rPr>
              <a:t>从发展来看，</a:t>
            </a:r>
            <a:r>
              <a:rPr lang="zh-CN" altLang="en-US" sz="2800" b="1">
                <a:latin typeface="宋体" pitchFamily="2" charset="-122"/>
              </a:rPr>
              <a:t>嵌入式</a:t>
            </a:r>
            <a:r>
              <a:rPr lang="en-US" altLang="zh-CN" sz="2800" b="1"/>
              <a:t>Internet</a:t>
            </a:r>
            <a:r>
              <a:rPr lang="zh-CN" altLang="en-US" sz="2800" b="1">
                <a:latin typeface="宋体" pitchFamily="2" charset="-122"/>
              </a:rPr>
              <a:t>将成为重要的研究方向，因此设计和制造嵌入式瘦服务器、嵌入式网关、嵌入式因特网路由器将成为嵌入式</a:t>
            </a:r>
            <a:r>
              <a:rPr lang="en-US" altLang="zh-CN" sz="2800" b="1"/>
              <a:t>Internet</a:t>
            </a:r>
            <a:r>
              <a:rPr lang="zh-CN" altLang="en-US" sz="2800" b="1">
                <a:latin typeface="宋体" pitchFamily="2" charset="-122"/>
              </a:rPr>
              <a:t>时代的关键和核心技术。</a:t>
            </a:r>
            <a:r>
              <a:rPr lang="zh-CN" altLang="en-US" sz="2800" b="1"/>
              <a:t> </a:t>
            </a:r>
          </a:p>
        </p:txBody>
      </p:sp>
      <p:pic>
        <p:nvPicPr>
          <p:cNvPr id="244740" name="Picture 4" descr="ce"/>
          <p:cNvPicPr>
            <a:picLocks noChangeAspect="1" noChangeArrowheads="1"/>
          </p:cNvPicPr>
          <p:nvPr>
            <p:ph sz="half" idx="2"/>
          </p:nvPr>
        </p:nvPicPr>
        <p:blipFill>
          <a:blip r:embed="rId2"/>
          <a:srcRect/>
          <a:stretch>
            <a:fillRect/>
          </a:stretch>
        </p:blipFill>
        <p:spPr>
          <a:xfrm>
            <a:off x="4887913" y="1601788"/>
            <a:ext cx="4005262" cy="2403475"/>
          </a:xfrm>
          <a:noFill/>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5" name="Rectangle 3"/>
          <p:cNvSpPr>
            <a:spLocks noGrp="1" noChangeArrowheads="1"/>
          </p:cNvSpPr>
          <p:nvPr>
            <p:ph type="title"/>
          </p:nvPr>
        </p:nvSpPr>
        <p:spPr/>
        <p:txBody>
          <a:bodyPr/>
          <a:lstStyle/>
          <a:p>
            <a:r>
              <a:rPr lang="zh-CN" altLang="en-US" b="1">
                <a:solidFill>
                  <a:srgbClr val="FF0000"/>
                </a:solidFill>
                <a:latin typeface="宋体" pitchFamily="2" charset="-122"/>
              </a:rPr>
              <a:t>嵌入式系统应用技术热点</a:t>
            </a:r>
            <a:r>
              <a:rPr lang="en-US" altLang="zh-CN" b="1">
                <a:solidFill>
                  <a:srgbClr val="FF0000"/>
                </a:solidFill>
                <a:latin typeface="宋体" pitchFamily="2" charset="-122"/>
              </a:rPr>
              <a:t>1</a:t>
            </a:r>
          </a:p>
        </p:txBody>
      </p:sp>
      <p:sp>
        <p:nvSpPr>
          <p:cNvPr id="141314" name="Rectangle 2"/>
          <p:cNvSpPr>
            <a:spLocks noGrp="1" noChangeArrowheads="1"/>
          </p:cNvSpPr>
          <p:nvPr>
            <p:ph type="body" sz="half" idx="1"/>
          </p:nvPr>
        </p:nvSpPr>
        <p:spPr>
          <a:xfrm>
            <a:off x="1676400" y="1295400"/>
            <a:ext cx="7143750" cy="5334000"/>
          </a:xfrm>
        </p:spPr>
        <p:txBody>
          <a:bodyPr/>
          <a:lstStyle/>
          <a:p>
            <a:r>
              <a:rPr lang="en-US" altLang="zh-CN" sz="2800" b="1">
                <a:solidFill>
                  <a:schemeClr val="accent2"/>
                </a:solidFill>
                <a:latin typeface="宋体" pitchFamily="2" charset="-122"/>
              </a:rPr>
              <a:t>1</a:t>
            </a:r>
            <a:r>
              <a:rPr lang="zh-CN" altLang="en-US" sz="2800" b="1">
                <a:solidFill>
                  <a:schemeClr val="accent2"/>
                </a:solidFill>
                <a:latin typeface="宋体" pitchFamily="2" charset="-122"/>
              </a:rPr>
              <a:t>．嵌入式支撑软件</a:t>
            </a:r>
          </a:p>
          <a:p>
            <a:pPr>
              <a:buFontTx/>
              <a:buNone/>
            </a:pPr>
            <a:r>
              <a:rPr lang="zh-CN" altLang="en-US" sz="2800" b="1">
                <a:solidFill>
                  <a:srgbClr val="000000"/>
                </a:solidFill>
                <a:latin typeface="宋体" pitchFamily="2" charset="-122"/>
              </a:rPr>
              <a:t>  嵌入式浏览器</a:t>
            </a:r>
          </a:p>
          <a:p>
            <a:pPr>
              <a:buFontTx/>
              <a:buNone/>
            </a:pPr>
            <a:r>
              <a:rPr lang="zh-CN" altLang="en-US" sz="2800" b="1">
                <a:solidFill>
                  <a:srgbClr val="000000"/>
                </a:solidFill>
                <a:latin typeface="宋体" pitchFamily="2" charset="-122"/>
              </a:rPr>
              <a:t>  嵌入式多媒体套件</a:t>
            </a:r>
          </a:p>
          <a:p>
            <a:pPr>
              <a:buFontTx/>
              <a:buNone/>
            </a:pPr>
            <a:r>
              <a:rPr lang="zh-CN" altLang="en-US" sz="2800" b="1">
                <a:solidFill>
                  <a:srgbClr val="000000"/>
                </a:solidFill>
                <a:latin typeface="宋体" pitchFamily="2" charset="-122"/>
              </a:rPr>
              <a:t>  嵌入式</a:t>
            </a:r>
            <a:r>
              <a:rPr lang="en-US" altLang="zh-CN" sz="2800" b="1">
                <a:solidFill>
                  <a:srgbClr val="000000"/>
                </a:solidFill>
                <a:latin typeface="宋体" pitchFamily="2" charset="-122"/>
              </a:rPr>
              <a:t>GUI</a:t>
            </a:r>
          </a:p>
          <a:p>
            <a:pPr>
              <a:buFontTx/>
              <a:buNone/>
            </a:pPr>
            <a:r>
              <a:rPr lang="en-US" altLang="zh-CN" sz="2800" b="1">
                <a:solidFill>
                  <a:srgbClr val="000000"/>
                </a:solidFill>
                <a:latin typeface="宋体" pitchFamily="2" charset="-122"/>
              </a:rPr>
              <a:t>  </a:t>
            </a:r>
            <a:r>
              <a:rPr lang="zh-CN" altLang="en-US" sz="2800" b="1">
                <a:solidFill>
                  <a:srgbClr val="000000"/>
                </a:solidFill>
                <a:latin typeface="宋体" pitchFamily="2" charset="-122"/>
              </a:rPr>
              <a:t>嵌入式中文系统</a:t>
            </a:r>
          </a:p>
          <a:p>
            <a:pPr>
              <a:buFontTx/>
              <a:buNone/>
            </a:pPr>
            <a:r>
              <a:rPr lang="zh-CN" altLang="en-US" sz="2800" b="1">
                <a:solidFill>
                  <a:srgbClr val="000000"/>
                </a:solidFill>
                <a:latin typeface="宋体" pitchFamily="2" charset="-122"/>
              </a:rPr>
              <a:t>  嵌入式应用套件</a:t>
            </a:r>
          </a:p>
          <a:p>
            <a:pPr>
              <a:buFontTx/>
              <a:buNone/>
            </a:pPr>
            <a:r>
              <a:rPr lang="zh-CN" altLang="en-US" sz="2800" b="1">
                <a:solidFill>
                  <a:srgbClr val="000000"/>
                </a:solidFill>
                <a:latin typeface="宋体" pitchFamily="2" charset="-122"/>
              </a:rPr>
              <a:t>  嵌入式</a:t>
            </a:r>
            <a:r>
              <a:rPr lang="en-US" altLang="zh-CN" sz="2800" b="1">
                <a:solidFill>
                  <a:srgbClr val="000000"/>
                </a:solidFill>
                <a:latin typeface="宋体" pitchFamily="2" charset="-122"/>
              </a:rPr>
              <a:t>Java</a:t>
            </a:r>
          </a:p>
          <a:p>
            <a:pPr>
              <a:buFontTx/>
              <a:buNone/>
            </a:pPr>
            <a:r>
              <a:rPr lang="en-US" altLang="zh-CN" sz="2800" b="1">
                <a:solidFill>
                  <a:srgbClr val="000000"/>
                </a:solidFill>
                <a:latin typeface="宋体" pitchFamily="2" charset="-122"/>
              </a:rPr>
              <a:t>  </a:t>
            </a:r>
            <a:r>
              <a:rPr lang="zh-CN" altLang="en-US" sz="2800" b="1">
                <a:solidFill>
                  <a:srgbClr val="000000"/>
                </a:solidFill>
                <a:latin typeface="宋体" pitchFamily="2" charset="-122"/>
              </a:rPr>
              <a:t>嵌入式无线通讯软件</a:t>
            </a:r>
          </a:p>
        </p:txBody>
      </p:sp>
      <p:pic>
        <p:nvPicPr>
          <p:cNvPr id="285698" name="Picture 2" descr="underconstruction_07"/>
          <p:cNvPicPr>
            <a:picLocks noChangeAspect="1" noChangeArrowheads="1"/>
          </p:cNvPicPr>
          <p:nvPr>
            <p:ph sz="half" idx="2"/>
          </p:nvPr>
        </p:nvPicPr>
        <p:blipFill>
          <a:blip r:embed="rId2"/>
          <a:srcRect l="4546" r="31262"/>
          <a:stretch>
            <a:fillRect/>
          </a:stretch>
        </p:blipFill>
        <p:spPr>
          <a:xfrm>
            <a:off x="6443663" y="4508500"/>
            <a:ext cx="2449512" cy="2024063"/>
          </a:xfrm>
          <a:noFill/>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body" idx="1"/>
          </p:nvPr>
        </p:nvSpPr>
        <p:spPr/>
        <p:txBody>
          <a:bodyPr/>
          <a:lstStyle/>
          <a:p>
            <a:r>
              <a:rPr lang="en-US" altLang="zh-CN" b="1">
                <a:solidFill>
                  <a:schemeClr val="accent2"/>
                </a:solidFill>
                <a:latin typeface="宋体" pitchFamily="2" charset="-122"/>
              </a:rPr>
              <a:t>2</a:t>
            </a:r>
            <a:r>
              <a:rPr lang="zh-CN" altLang="en-US" b="1">
                <a:solidFill>
                  <a:schemeClr val="accent2"/>
                </a:solidFill>
                <a:latin typeface="宋体" pitchFamily="2" charset="-122"/>
              </a:rPr>
              <a:t>．嵌入式语音芯片</a:t>
            </a:r>
            <a:endParaRPr lang="zh-CN" altLang="en-US" b="1">
              <a:solidFill>
                <a:schemeClr val="accent2"/>
              </a:solidFill>
              <a:latin typeface="Arial Unicode MS" pitchFamily="34" charset="-122"/>
              <a:cs typeface="Times New Roman" pitchFamily="18" charset="0"/>
            </a:endParaRPr>
          </a:p>
          <a:p>
            <a:pPr>
              <a:buFontTx/>
              <a:buNone/>
            </a:pPr>
            <a:r>
              <a:rPr lang="zh-CN" altLang="en-US" b="1">
                <a:latin typeface="宋体" pitchFamily="2" charset="-122"/>
              </a:rPr>
              <a:t>  嵌入式语音芯片基于嵌入式操作系统，采用语音识别和语音合成、语音学和文本处理等技术。</a:t>
            </a:r>
          </a:p>
          <a:p>
            <a:pPr>
              <a:buFontTx/>
              <a:buNone/>
            </a:pPr>
            <a:r>
              <a:rPr lang="zh-CN" altLang="en-US" b="1">
                <a:latin typeface="宋体" pitchFamily="2" charset="-122"/>
              </a:rPr>
              <a:t>  </a:t>
            </a:r>
            <a:r>
              <a:rPr lang="zh-CN" altLang="en-US" b="1">
                <a:solidFill>
                  <a:schemeClr val="accent2"/>
                </a:solidFill>
                <a:latin typeface="宋体" pitchFamily="2" charset="-122"/>
              </a:rPr>
              <a:t>应用场合：</a:t>
            </a:r>
          </a:p>
          <a:p>
            <a:pPr>
              <a:buFontTx/>
              <a:buNone/>
            </a:pPr>
            <a:r>
              <a:rPr lang="zh-CN" altLang="en-US" b="1">
                <a:latin typeface="宋体" pitchFamily="2" charset="-122"/>
              </a:rPr>
              <a:t>   手持设备、智能家电</a:t>
            </a:r>
          </a:p>
          <a:p>
            <a:pPr>
              <a:buFontTx/>
              <a:buNone/>
            </a:pPr>
            <a:r>
              <a:rPr lang="zh-CN" altLang="en-US" b="1">
                <a:latin typeface="宋体" pitchFamily="2" charset="-122"/>
              </a:rPr>
              <a:t>   玩具（声控玩具、仿真宠物）</a:t>
            </a:r>
          </a:p>
          <a:p>
            <a:pPr>
              <a:buFontTx/>
              <a:buNone/>
            </a:pPr>
            <a:r>
              <a:rPr lang="zh-CN" altLang="en-US" b="1">
                <a:latin typeface="宋体" pitchFamily="2" charset="-122"/>
              </a:rPr>
              <a:t>   车载通信设备</a:t>
            </a:r>
          </a:p>
          <a:p>
            <a:pPr>
              <a:buFontTx/>
              <a:buNone/>
            </a:pPr>
            <a:r>
              <a:rPr lang="zh-CN" altLang="en-US" b="1">
                <a:latin typeface="宋体" pitchFamily="2" charset="-122"/>
              </a:rPr>
              <a:t>   移动通信设备</a:t>
            </a:r>
            <a:endParaRPr lang="zh-CN" altLang="en-US" sz="3600"/>
          </a:p>
        </p:txBody>
      </p:sp>
      <p:sp>
        <p:nvSpPr>
          <p:cNvPr id="142339" name="Rectangle 3"/>
          <p:cNvSpPr>
            <a:spLocks noGrp="1" noChangeArrowheads="1"/>
          </p:cNvSpPr>
          <p:nvPr>
            <p:ph type="title"/>
          </p:nvPr>
        </p:nvSpPr>
        <p:spPr/>
        <p:txBody>
          <a:bodyPr/>
          <a:lstStyle/>
          <a:p>
            <a:r>
              <a:rPr lang="zh-CN" altLang="en-US" b="1">
                <a:solidFill>
                  <a:srgbClr val="FF0000"/>
                </a:solidFill>
                <a:latin typeface="宋体" pitchFamily="2" charset="-122"/>
              </a:rPr>
              <a:t>嵌入式系统应用技术热点</a:t>
            </a:r>
            <a:r>
              <a:rPr lang="en-US" altLang="zh-CN" b="1">
                <a:solidFill>
                  <a:srgbClr val="FF0000"/>
                </a:solidFill>
                <a:latin typeface="宋体" pitchFamily="2" charset="-122"/>
              </a:rPr>
              <a:t>2</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zh-CN" altLang="en-US" b="1">
                <a:solidFill>
                  <a:srgbClr val="FF0000"/>
                </a:solidFill>
              </a:rPr>
              <a:t>第</a:t>
            </a:r>
            <a:r>
              <a:rPr lang="en-US" altLang="zh-CN" b="1">
                <a:solidFill>
                  <a:srgbClr val="FF0000"/>
                </a:solidFill>
              </a:rPr>
              <a:t>1</a:t>
            </a:r>
            <a:r>
              <a:rPr lang="zh-CN" altLang="en-US" b="1">
                <a:solidFill>
                  <a:srgbClr val="FF0000"/>
                </a:solidFill>
              </a:rPr>
              <a:t>章 嵌入式系统概述</a:t>
            </a:r>
          </a:p>
        </p:txBody>
      </p:sp>
      <p:sp>
        <p:nvSpPr>
          <p:cNvPr id="163997" name="Rectangle 1181"/>
          <p:cNvSpPr>
            <a:spLocks noGrp="1" noChangeArrowheads="1"/>
          </p:cNvSpPr>
          <p:nvPr>
            <p:ph type="body" sz="half" idx="1"/>
          </p:nvPr>
        </p:nvSpPr>
        <p:spPr>
          <a:xfrm>
            <a:off x="4067175" y="1196975"/>
            <a:ext cx="4752975" cy="5184775"/>
          </a:xfrm>
        </p:spPr>
        <p:txBody>
          <a:bodyPr/>
          <a:lstStyle/>
          <a:p>
            <a:r>
              <a:rPr lang="zh-CN" altLang="en-US" sz="2800" b="1">
                <a:latin typeface="宋体" pitchFamily="2" charset="-122"/>
              </a:rPr>
              <a:t>嵌入式系统的发展、</a:t>
            </a:r>
            <a:r>
              <a:rPr lang="zh-CN" altLang="en-US" sz="2800" b="1">
                <a:solidFill>
                  <a:srgbClr val="333333"/>
                </a:solidFill>
                <a:latin typeface="宋体" pitchFamily="2" charset="-122"/>
              </a:rPr>
              <a:t>定义、</a:t>
            </a:r>
            <a:r>
              <a:rPr lang="zh-CN" altLang="en-US" sz="2800" b="1">
                <a:latin typeface="宋体" pitchFamily="2" charset="-122"/>
              </a:rPr>
              <a:t>特点、组成、分类</a:t>
            </a:r>
            <a:r>
              <a:rPr lang="zh-CN" altLang="en-US" sz="2800" b="1"/>
              <a:t> </a:t>
            </a:r>
          </a:p>
          <a:p>
            <a:r>
              <a:rPr lang="zh-CN" altLang="en-US" sz="2800" b="1">
                <a:solidFill>
                  <a:srgbClr val="333333"/>
                </a:solidFill>
                <a:latin typeface="宋体" pitchFamily="2" charset="-122"/>
              </a:rPr>
              <a:t>嵌入式系统硬件核心、软件核心</a:t>
            </a:r>
            <a:endParaRPr lang="zh-CN" altLang="en-US" sz="2800" b="1">
              <a:latin typeface="宋体" pitchFamily="2" charset="-122"/>
            </a:endParaRPr>
          </a:p>
          <a:p>
            <a:r>
              <a:rPr lang="zh-CN" altLang="en-US" sz="2800" b="1">
                <a:solidFill>
                  <a:srgbClr val="333333"/>
                </a:solidFill>
                <a:latin typeface="宋体" pitchFamily="2" charset="-122"/>
              </a:rPr>
              <a:t>嵌入式实时操作系统</a:t>
            </a:r>
          </a:p>
          <a:p>
            <a:r>
              <a:rPr lang="zh-CN" altLang="en-US" sz="2800" b="1">
                <a:latin typeface="宋体" pitchFamily="2" charset="-122"/>
              </a:rPr>
              <a:t>评估嵌入式系统处理器的主要指标</a:t>
            </a:r>
          </a:p>
          <a:p>
            <a:r>
              <a:rPr lang="zh-CN" altLang="en-US" sz="2800" b="1">
                <a:latin typeface="宋体" pitchFamily="2" charset="-122"/>
              </a:rPr>
              <a:t>嵌入式系统的应用</a:t>
            </a:r>
          </a:p>
          <a:p>
            <a:r>
              <a:rPr lang="zh-CN" altLang="en-US" sz="2800" b="1">
                <a:solidFill>
                  <a:srgbClr val="000000"/>
                </a:solidFill>
                <a:latin typeface="宋体" pitchFamily="2" charset="-122"/>
              </a:rPr>
              <a:t>嵌入式系统相关技术</a:t>
            </a:r>
          </a:p>
          <a:p>
            <a:r>
              <a:rPr lang="zh-CN" altLang="en-US" sz="2800" b="1">
                <a:latin typeface="宋体" pitchFamily="2" charset="-122"/>
              </a:rPr>
              <a:t>嵌入式系统发展趋势</a:t>
            </a:r>
            <a:endParaRPr lang="zh-CN" altLang="en-US" sz="2800" b="1"/>
          </a:p>
        </p:txBody>
      </p:sp>
      <p:pic>
        <p:nvPicPr>
          <p:cNvPr id="163999" name="Picture 1183" descr="Presentg"/>
          <p:cNvPicPr>
            <a:picLocks noChangeAspect="1" noChangeArrowheads="1"/>
          </p:cNvPicPr>
          <p:nvPr>
            <p:ph sz="half" idx="2"/>
          </p:nvPr>
        </p:nvPicPr>
        <p:blipFill>
          <a:blip r:embed="rId2">
            <a:grayscl/>
          </a:blip>
          <a:srcRect/>
          <a:stretch>
            <a:fillRect/>
          </a:stretch>
        </p:blipFill>
        <p:spPr>
          <a:xfrm>
            <a:off x="611188" y="2708275"/>
            <a:ext cx="3276600" cy="3844925"/>
          </a:xfrm>
          <a:noFill/>
          <a:ln/>
        </p:spPr>
      </p:pic>
      <p:sp>
        <p:nvSpPr>
          <p:cNvPr id="164001" name="Oval 1185"/>
          <p:cNvSpPr>
            <a:spLocks noChangeArrowheads="1"/>
          </p:cNvSpPr>
          <p:nvPr/>
        </p:nvSpPr>
        <p:spPr bwMode="auto">
          <a:xfrm>
            <a:off x="2843213" y="1628775"/>
            <a:ext cx="1147762" cy="271463"/>
          </a:xfrm>
          <a:prstGeom prst="ellipse">
            <a:avLst/>
          </a:prstGeom>
          <a:noFill/>
          <a:ln w="76200">
            <a:solidFill>
              <a:srgbClr val="FF3300"/>
            </a:solidFill>
            <a:round/>
            <a:headEnd/>
            <a:tailEnd/>
          </a:ln>
          <a:effectLst/>
        </p:spPr>
        <p:txBody>
          <a:bodyPr wrap="none" anchor="ctr"/>
          <a:lstStyle/>
          <a:p>
            <a:endParaRPr lang="zh-CN" altLang="en-US"/>
          </a:p>
        </p:txBody>
      </p:sp>
      <p:sp>
        <p:nvSpPr>
          <p:cNvPr id="164002" name="Oval 1186"/>
          <p:cNvSpPr>
            <a:spLocks noChangeArrowheads="1"/>
          </p:cNvSpPr>
          <p:nvPr/>
        </p:nvSpPr>
        <p:spPr bwMode="auto">
          <a:xfrm>
            <a:off x="2268538" y="2565400"/>
            <a:ext cx="381000" cy="152400"/>
          </a:xfrm>
          <a:prstGeom prst="ellipse">
            <a:avLst/>
          </a:prstGeom>
          <a:noFill/>
          <a:ln w="57150">
            <a:solidFill>
              <a:srgbClr val="FF3300"/>
            </a:solidFill>
            <a:round/>
            <a:headEnd/>
            <a:tailEnd/>
          </a:ln>
          <a:effectLst/>
        </p:spPr>
        <p:txBody>
          <a:bodyPr wrap="none" anchor="ctr"/>
          <a:lstStyle/>
          <a:p>
            <a:endParaRPr lang="zh-CN" altLang="en-US"/>
          </a:p>
        </p:txBody>
      </p:sp>
      <p:sp>
        <p:nvSpPr>
          <p:cNvPr id="164003" name="Oval 1187"/>
          <p:cNvSpPr>
            <a:spLocks noChangeArrowheads="1"/>
          </p:cNvSpPr>
          <p:nvPr/>
        </p:nvSpPr>
        <p:spPr bwMode="auto">
          <a:xfrm>
            <a:off x="2555875" y="2133600"/>
            <a:ext cx="609600" cy="165100"/>
          </a:xfrm>
          <a:prstGeom prst="ellipse">
            <a:avLst/>
          </a:prstGeom>
          <a:noFill/>
          <a:ln w="57150">
            <a:solidFill>
              <a:srgbClr val="FF3300"/>
            </a:solidFill>
            <a:round/>
            <a:headEnd/>
            <a:tailEnd/>
          </a:ln>
          <a:effectLst/>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body" idx="1"/>
          </p:nvPr>
        </p:nvSpPr>
        <p:spPr>
          <a:xfrm>
            <a:off x="1676400" y="981075"/>
            <a:ext cx="7010400" cy="5334000"/>
          </a:xfrm>
        </p:spPr>
        <p:txBody>
          <a:bodyPr/>
          <a:lstStyle/>
          <a:p>
            <a:r>
              <a:rPr lang="en-US" altLang="zh-CN" b="1">
                <a:solidFill>
                  <a:schemeClr val="accent2"/>
                </a:solidFill>
                <a:latin typeface="宋体" pitchFamily="2" charset="-122"/>
              </a:rPr>
              <a:t>3</a:t>
            </a:r>
            <a:r>
              <a:rPr lang="zh-CN" altLang="en-US" b="1">
                <a:solidFill>
                  <a:schemeClr val="accent2"/>
                </a:solidFill>
                <a:latin typeface="宋体" pitchFamily="2" charset="-122"/>
              </a:rPr>
              <a:t>．嵌入式人机界面技术</a:t>
            </a:r>
            <a:endParaRPr lang="zh-CN" altLang="en-US" b="1">
              <a:solidFill>
                <a:schemeClr val="accent2"/>
              </a:solidFill>
              <a:latin typeface="Arial Unicode MS" pitchFamily="34" charset="-122"/>
              <a:cs typeface="Times New Roman" pitchFamily="18" charset="0"/>
            </a:endParaRPr>
          </a:p>
          <a:p>
            <a:pPr algn="just">
              <a:buFontTx/>
              <a:buNone/>
            </a:pPr>
            <a:r>
              <a:rPr lang="zh-CN" altLang="en-US" sz="2400" b="1">
                <a:solidFill>
                  <a:srgbClr val="000000"/>
                </a:solidFill>
                <a:latin typeface="宋体" pitchFamily="2" charset="-122"/>
              </a:rPr>
              <a:t>   </a:t>
            </a:r>
            <a:r>
              <a:rPr lang="zh-CN" altLang="en-US" b="1">
                <a:solidFill>
                  <a:srgbClr val="000000"/>
                </a:solidFill>
                <a:latin typeface="宋体" pitchFamily="2" charset="-122"/>
              </a:rPr>
              <a:t>嵌入式设备之所以为千家万户所接受，重要因素之一是它们与使用者之间的亲和力，自然的人机交互界面，如司机操纵高度自动化的汽车主要还是通过习惯的方向盘、脚踏板和操纵杆。人们与信息终端交互是通过</a:t>
            </a:r>
            <a:r>
              <a:rPr lang="en-US" altLang="zh-CN" b="1">
                <a:solidFill>
                  <a:srgbClr val="000000"/>
                </a:solidFill>
                <a:latin typeface="宋体" pitchFamily="2" charset="-122"/>
              </a:rPr>
              <a:t>GUI</a:t>
            </a:r>
            <a:r>
              <a:rPr lang="zh-CN" altLang="en-US" b="1">
                <a:solidFill>
                  <a:srgbClr val="000000"/>
                </a:solidFill>
                <a:latin typeface="宋体" pitchFamily="2" charset="-122"/>
              </a:rPr>
              <a:t>屏幕。</a:t>
            </a:r>
            <a:r>
              <a:rPr lang="zh-CN" altLang="en-US" b="1">
                <a:solidFill>
                  <a:schemeClr val="accent2"/>
                </a:solidFill>
                <a:latin typeface="宋体" pitchFamily="2" charset="-122"/>
              </a:rPr>
              <a:t>该项研究内容还包括：</a:t>
            </a:r>
            <a:r>
              <a:rPr lang="zh-CN" altLang="en-US" b="1">
                <a:solidFill>
                  <a:srgbClr val="000000"/>
                </a:solidFill>
                <a:latin typeface="宋体" pitchFamily="2" charset="-122"/>
              </a:rPr>
              <a:t>手写文字输入、语音拨号上网、收发电子邮件、彩色图形图像处理。</a:t>
            </a:r>
          </a:p>
        </p:txBody>
      </p:sp>
      <p:sp>
        <p:nvSpPr>
          <p:cNvPr id="143363" name="Rectangle 3"/>
          <p:cNvSpPr>
            <a:spLocks noGrp="1" noChangeArrowheads="1"/>
          </p:cNvSpPr>
          <p:nvPr>
            <p:ph type="title"/>
          </p:nvPr>
        </p:nvSpPr>
        <p:spPr/>
        <p:txBody>
          <a:bodyPr/>
          <a:lstStyle/>
          <a:p>
            <a:r>
              <a:rPr lang="zh-CN" altLang="en-US" b="1">
                <a:solidFill>
                  <a:srgbClr val="FF0000"/>
                </a:solidFill>
                <a:latin typeface="宋体" pitchFamily="2" charset="-122"/>
              </a:rPr>
              <a:t>嵌入式系统应用技术热点</a:t>
            </a:r>
            <a:r>
              <a:rPr lang="en-US" altLang="zh-CN" b="1">
                <a:solidFill>
                  <a:srgbClr val="FF0000"/>
                </a:solidFill>
                <a:latin typeface="宋体" pitchFamily="2" charset="-122"/>
              </a:rPr>
              <a:t>3</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body" idx="1"/>
          </p:nvPr>
        </p:nvSpPr>
        <p:spPr>
          <a:xfrm>
            <a:off x="1524000" y="990600"/>
            <a:ext cx="7391400" cy="5867400"/>
          </a:xfrm>
        </p:spPr>
        <p:txBody>
          <a:bodyPr/>
          <a:lstStyle/>
          <a:p>
            <a:r>
              <a:rPr lang="en-US" altLang="zh-CN" sz="2800" b="1">
                <a:solidFill>
                  <a:schemeClr val="accent2"/>
                </a:solidFill>
                <a:latin typeface="宋体" pitchFamily="2" charset="-122"/>
              </a:rPr>
              <a:t>4</a:t>
            </a:r>
            <a:r>
              <a:rPr lang="zh-CN" altLang="en-US" sz="2800" b="1">
                <a:solidFill>
                  <a:schemeClr val="accent2"/>
                </a:solidFill>
                <a:latin typeface="宋体" pitchFamily="2" charset="-122"/>
              </a:rPr>
              <a:t>．汽车电子技术</a:t>
            </a:r>
          </a:p>
          <a:p>
            <a:pPr>
              <a:buFontTx/>
              <a:buNone/>
            </a:pPr>
            <a:r>
              <a:rPr lang="zh-CN" altLang="en-US" sz="2800" b="1">
                <a:solidFill>
                  <a:srgbClr val="000000"/>
                </a:solidFill>
                <a:latin typeface="宋体" pitchFamily="2" charset="-122"/>
              </a:rPr>
              <a:t>  汽车电子应用包括四部份：</a:t>
            </a:r>
            <a:endParaRPr lang="zh-CN" altLang="en-US" sz="2800" b="1">
              <a:solidFill>
                <a:srgbClr val="000000"/>
              </a:solidFill>
              <a:latin typeface="Arial Unicode MS" pitchFamily="34" charset="-122"/>
              <a:cs typeface="Times New Roman" pitchFamily="18" charset="0"/>
            </a:endParaRPr>
          </a:p>
          <a:p>
            <a:pPr algn="just">
              <a:buFontTx/>
              <a:buNone/>
            </a:pPr>
            <a:r>
              <a:rPr lang="zh-CN" altLang="en-US" sz="2800" b="1">
                <a:solidFill>
                  <a:srgbClr val="000000"/>
                </a:solidFill>
                <a:latin typeface="宋体" pitchFamily="2" charset="-122"/>
              </a:rPr>
              <a:t>  </a:t>
            </a:r>
            <a:r>
              <a:rPr lang="zh-CN" altLang="en-US" sz="2800" b="1">
                <a:solidFill>
                  <a:srgbClr val="FF0000"/>
                </a:solidFill>
                <a:latin typeface="宋体" pitchFamily="2" charset="-122"/>
              </a:rPr>
              <a:t>汽车发动机控制：</a:t>
            </a:r>
            <a:r>
              <a:rPr lang="zh-CN" altLang="en-US" sz="2800" b="1">
                <a:solidFill>
                  <a:srgbClr val="000000"/>
                </a:solidFill>
                <a:latin typeface="宋体" pitchFamily="2" charset="-122"/>
              </a:rPr>
              <a:t>限速控制，燃料喷注控制</a:t>
            </a:r>
            <a:endParaRPr lang="zh-CN" altLang="en-US" sz="2800" b="1">
              <a:solidFill>
                <a:srgbClr val="000000"/>
              </a:solidFill>
              <a:latin typeface="Arial Unicode MS" pitchFamily="34" charset="-122"/>
              <a:cs typeface="Times New Roman" pitchFamily="18" charset="0"/>
            </a:endParaRPr>
          </a:p>
          <a:p>
            <a:pPr algn="just">
              <a:buFontTx/>
              <a:buNone/>
            </a:pPr>
            <a:r>
              <a:rPr lang="zh-CN" altLang="en-US" sz="2800" b="1">
                <a:solidFill>
                  <a:srgbClr val="000000"/>
                </a:solidFill>
                <a:latin typeface="宋体" pitchFamily="2" charset="-122"/>
              </a:rPr>
              <a:t>  </a:t>
            </a:r>
            <a:r>
              <a:rPr lang="zh-CN" altLang="en-US" sz="2800" b="1">
                <a:solidFill>
                  <a:srgbClr val="FF0000"/>
                </a:solidFill>
                <a:latin typeface="宋体" pitchFamily="2" charset="-122"/>
              </a:rPr>
              <a:t>汽车舒适装置：</a:t>
            </a:r>
            <a:r>
              <a:rPr lang="zh-CN" altLang="en-US" sz="2800" b="1">
                <a:solidFill>
                  <a:srgbClr val="000000"/>
                </a:solidFill>
                <a:latin typeface="宋体" pitchFamily="2" charset="-122"/>
              </a:rPr>
              <a:t>遥控防盗系统，自动空调系统，影音播放系统，卫星导航系统</a:t>
            </a:r>
            <a:endParaRPr lang="zh-CN" altLang="en-US" sz="2800" b="1">
              <a:solidFill>
                <a:srgbClr val="000000"/>
              </a:solidFill>
              <a:latin typeface="Arial Unicode MS" pitchFamily="34" charset="-122"/>
              <a:cs typeface="Times New Roman" pitchFamily="18" charset="0"/>
            </a:endParaRPr>
          </a:p>
          <a:p>
            <a:pPr algn="just">
              <a:buFontTx/>
              <a:buNone/>
            </a:pPr>
            <a:r>
              <a:rPr lang="zh-CN" altLang="en-US" sz="2800" b="1">
                <a:solidFill>
                  <a:srgbClr val="000000"/>
                </a:solidFill>
                <a:latin typeface="宋体" pitchFamily="2" charset="-122"/>
              </a:rPr>
              <a:t>  </a:t>
            </a:r>
            <a:r>
              <a:rPr lang="zh-CN" altLang="en-US" sz="2800" b="1">
                <a:solidFill>
                  <a:srgbClr val="FF0000"/>
                </a:solidFill>
                <a:latin typeface="宋体" pitchFamily="2" charset="-122"/>
              </a:rPr>
              <a:t>汽车操控和制动：</a:t>
            </a:r>
            <a:r>
              <a:rPr lang="zh-CN" altLang="en-US" sz="2800" b="1">
                <a:solidFill>
                  <a:srgbClr val="000000"/>
                </a:solidFill>
                <a:latin typeface="宋体" pitchFamily="2" charset="-122"/>
              </a:rPr>
              <a:t>刹车防抱死系统</a:t>
            </a:r>
            <a:r>
              <a:rPr lang="en-US" altLang="zh-CN" sz="2800" b="1">
                <a:solidFill>
                  <a:srgbClr val="000000"/>
                </a:solidFill>
                <a:latin typeface="宋体" pitchFamily="2" charset="-122"/>
              </a:rPr>
              <a:t>(ABS)</a:t>
            </a:r>
            <a:r>
              <a:rPr lang="zh-CN" altLang="en-US" sz="2800" b="1">
                <a:solidFill>
                  <a:srgbClr val="000000"/>
                </a:solidFill>
                <a:latin typeface="宋体" pitchFamily="2" charset="-122"/>
              </a:rPr>
              <a:t>，防滑系统</a:t>
            </a:r>
            <a:r>
              <a:rPr lang="en-US" altLang="zh-CN" sz="2800" b="1">
                <a:solidFill>
                  <a:srgbClr val="000000"/>
                </a:solidFill>
                <a:latin typeface="宋体" pitchFamily="2" charset="-122"/>
              </a:rPr>
              <a:t>(ASR)</a:t>
            </a:r>
            <a:r>
              <a:rPr lang="zh-CN" altLang="en-US" sz="2800" b="1">
                <a:solidFill>
                  <a:srgbClr val="000000"/>
                </a:solidFill>
                <a:latin typeface="宋体" pitchFamily="2" charset="-122"/>
              </a:rPr>
              <a:t>，电子稳定系统</a:t>
            </a:r>
            <a:r>
              <a:rPr lang="en-US" altLang="zh-CN" sz="2800" b="1">
                <a:solidFill>
                  <a:srgbClr val="000000"/>
                </a:solidFill>
                <a:latin typeface="宋体" pitchFamily="2" charset="-122"/>
              </a:rPr>
              <a:t>(ESP)</a:t>
            </a:r>
            <a:endParaRPr lang="en-US" altLang="zh-CN" sz="2800" b="1">
              <a:solidFill>
                <a:srgbClr val="000000"/>
              </a:solidFill>
              <a:latin typeface="Arial Unicode MS" pitchFamily="34" charset="-122"/>
              <a:cs typeface="Times New Roman" pitchFamily="18" charset="0"/>
            </a:endParaRPr>
          </a:p>
          <a:p>
            <a:pPr algn="just">
              <a:buFontTx/>
              <a:buNone/>
            </a:pPr>
            <a:r>
              <a:rPr lang="en-US" altLang="zh-CN" sz="2800" b="1">
                <a:solidFill>
                  <a:srgbClr val="000000"/>
                </a:solidFill>
                <a:latin typeface="宋体" pitchFamily="2" charset="-122"/>
              </a:rPr>
              <a:t>  </a:t>
            </a:r>
            <a:r>
              <a:rPr lang="zh-CN" altLang="en-US" sz="2800" b="1">
                <a:solidFill>
                  <a:srgbClr val="FF0000"/>
                </a:solidFill>
                <a:latin typeface="宋体" pitchFamily="2" charset="-122"/>
              </a:rPr>
              <a:t>汽车总成控制：</a:t>
            </a:r>
            <a:r>
              <a:rPr lang="zh-CN" altLang="en-US" sz="2800" b="1">
                <a:solidFill>
                  <a:srgbClr val="000000"/>
                </a:solidFill>
                <a:latin typeface="宋体" pitchFamily="2" charset="-122"/>
              </a:rPr>
              <a:t>完成整车的优化控制</a:t>
            </a:r>
            <a:endParaRPr lang="zh-CN" altLang="en-US" sz="2800" b="1">
              <a:solidFill>
                <a:srgbClr val="000000"/>
              </a:solidFill>
              <a:latin typeface="Arial Unicode MS" pitchFamily="34" charset="-122"/>
              <a:cs typeface="Times New Roman" pitchFamily="18" charset="0"/>
            </a:endParaRPr>
          </a:p>
          <a:p>
            <a:r>
              <a:rPr lang="zh-CN" altLang="en-US" sz="2800" b="1">
                <a:latin typeface="宋体" pitchFamily="2" charset="-122"/>
              </a:rPr>
              <a:t>汽车的控制单元较多，采用的嵌入式微控制器各不相同，但都要求符合工业规格，能适应汽车工作的恶劣环境，包括高温、电源干扰、可靠度等。</a:t>
            </a:r>
            <a:endParaRPr lang="zh-CN" altLang="en-US"/>
          </a:p>
        </p:txBody>
      </p:sp>
      <p:sp>
        <p:nvSpPr>
          <p:cNvPr id="144387" name="Rectangle 3"/>
          <p:cNvSpPr>
            <a:spLocks noGrp="1" noChangeArrowheads="1"/>
          </p:cNvSpPr>
          <p:nvPr>
            <p:ph type="title"/>
          </p:nvPr>
        </p:nvSpPr>
        <p:spPr/>
        <p:txBody>
          <a:bodyPr/>
          <a:lstStyle/>
          <a:p>
            <a:r>
              <a:rPr lang="zh-CN" altLang="en-US" b="1">
                <a:solidFill>
                  <a:srgbClr val="FF0000"/>
                </a:solidFill>
                <a:latin typeface="宋体" pitchFamily="2" charset="-122"/>
              </a:rPr>
              <a:t>嵌入式系统应用技术热点</a:t>
            </a:r>
            <a:r>
              <a:rPr lang="en-US" altLang="zh-CN" b="1">
                <a:solidFill>
                  <a:srgbClr val="FF0000"/>
                </a:solidFill>
                <a:latin typeface="宋体" pitchFamily="2" charset="-122"/>
              </a:rPr>
              <a:t>4</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1" name="Rectangle 3"/>
          <p:cNvSpPr>
            <a:spLocks noGrp="1" noChangeArrowheads="1"/>
          </p:cNvSpPr>
          <p:nvPr>
            <p:ph type="title"/>
          </p:nvPr>
        </p:nvSpPr>
        <p:spPr/>
        <p:txBody>
          <a:bodyPr/>
          <a:lstStyle/>
          <a:p>
            <a:r>
              <a:rPr lang="zh-CN" altLang="en-US" b="1">
                <a:solidFill>
                  <a:srgbClr val="FF0000"/>
                </a:solidFill>
                <a:latin typeface="宋体" pitchFamily="2" charset="-122"/>
              </a:rPr>
              <a:t>嵌入式系统应用技术热点</a:t>
            </a:r>
            <a:r>
              <a:rPr lang="en-US" altLang="zh-CN" b="1">
                <a:solidFill>
                  <a:srgbClr val="FF0000"/>
                </a:solidFill>
                <a:latin typeface="宋体" pitchFamily="2" charset="-122"/>
              </a:rPr>
              <a:t>5</a:t>
            </a:r>
          </a:p>
        </p:txBody>
      </p:sp>
      <p:sp>
        <p:nvSpPr>
          <p:cNvPr id="145410" name="Rectangle 2"/>
          <p:cNvSpPr>
            <a:spLocks noGrp="1" noChangeArrowheads="1"/>
          </p:cNvSpPr>
          <p:nvPr>
            <p:ph type="body" sz="half" idx="1"/>
          </p:nvPr>
        </p:nvSpPr>
        <p:spPr>
          <a:xfrm>
            <a:off x="1331913" y="908050"/>
            <a:ext cx="7812087" cy="1727200"/>
          </a:xfrm>
        </p:spPr>
        <p:txBody>
          <a:bodyPr/>
          <a:lstStyle/>
          <a:p>
            <a:pPr>
              <a:lnSpc>
                <a:spcPct val="90000"/>
              </a:lnSpc>
            </a:pPr>
            <a:r>
              <a:rPr lang="en-US" altLang="zh-CN" sz="2000" b="1">
                <a:solidFill>
                  <a:schemeClr val="accent2"/>
                </a:solidFill>
                <a:latin typeface="宋体" pitchFamily="2" charset="-122"/>
              </a:rPr>
              <a:t>5</a:t>
            </a:r>
            <a:r>
              <a:rPr lang="zh-CN" altLang="en-US" sz="2000" b="1">
                <a:solidFill>
                  <a:schemeClr val="accent2"/>
                </a:solidFill>
                <a:latin typeface="宋体" pitchFamily="2" charset="-122"/>
              </a:rPr>
              <a:t>．与</a:t>
            </a:r>
            <a:r>
              <a:rPr lang="en-US" altLang="zh-CN" sz="2000" b="1">
                <a:solidFill>
                  <a:schemeClr val="accent2"/>
                </a:solidFill>
                <a:latin typeface="宋体" pitchFamily="2" charset="-122"/>
              </a:rPr>
              <a:t>Internet</a:t>
            </a:r>
            <a:r>
              <a:rPr lang="zh-CN" altLang="en-US" sz="2000" b="1">
                <a:solidFill>
                  <a:schemeClr val="accent2"/>
                </a:solidFill>
                <a:latin typeface="宋体" pitchFamily="2" charset="-122"/>
              </a:rPr>
              <a:t>相结合</a:t>
            </a:r>
          </a:p>
          <a:p>
            <a:pPr>
              <a:lnSpc>
                <a:spcPct val="90000"/>
              </a:lnSpc>
              <a:buFontTx/>
              <a:buNone/>
            </a:pPr>
            <a:r>
              <a:rPr lang="zh-CN" altLang="en-US" sz="2000" b="1">
                <a:solidFill>
                  <a:srgbClr val="000000"/>
                </a:solidFill>
                <a:latin typeface="宋体" pitchFamily="2" charset="-122"/>
              </a:rPr>
              <a:t>     嵌入式系统的未来将向多媒体化和网络化方向发展。</a:t>
            </a:r>
          </a:p>
          <a:p>
            <a:pPr>
              <a:lnSpc>
                <a:spcPct val="90000"/>
              </a:lnSpc>
              <a:buFontTx/>
              <a:buNone/>
            </a:pPr>
            <a:r>
              <a:rPr lang="zh-CN" altLang="en-US" sz="2000" b="1">
                <a:solidFill>
                  <a:srgbClr val="000000"/>
                </a:solidFill>
                <a:latin typeface="宋体" pitchFamily="2" charset="-122"/>
              </a:rPr>
              <a:t>     将进一步紧密结合</a:t>
            </a:r>
            <a:r>
              <a:rPr lang="en-US" altLang="zh-CN" sz="2000" b="1">
                <a:solidFill>
                  <a:srgbClr val="000000"/>
                </a:solidFill>
                <a:latin typeface="宋体" pitchFamily="2" charset="-122"/>
              </a:rPr>
              <a:t>Internet</a:t>
            </a:r>
            <a:r>
              <a:rPr lang="zh-CN" altLang="en-US" sz="2000" b="1">
                <a:solidFill>
                  <a:srgbClr val="000000"/>
                </a:solidFill>
                <a:latin typeface="宋体" pitchFamily="2" charset="-122"/>
              </a:rPr>
              <a:t>和采用蓝牙技术的无线网络。</a:t>
            </a:r>
          </a:p>
          <a:p>
            <a:pPr>
              <a:lnSpc>
                <a:spcPct val="90000"/>
              </a:lnSpc>
              <a:buFontTx/>
              <a:buNone/>
            </a:pPr>
            <a:r>
              <a:rPr lang="zh-CN" altLang="en-US" sz="2000" b="1">
                <a:solidFill>
                  <a:srgbClr val="000000"/>
                </a:solidFill>
                <a:latin typeface="宋体" pitchFamily="2" charset="-122"/>
              </a:rPr>
              <a:t>     在智能化方面，基于知识的嵌入式系统也将是一个发展方向。</a:t>
            </a:r>
          </a:p>
        </p:txBody>
      </p:sp>
      <p:pic>
        <p:nvPicPr>
          <p:cNvPr id="145412" name="Picture 4"/>
          <p:cNvPicPr>
            <a:picLocks noChangeAspect="1" noChangeArrowheads="1"/>
          </p:cNvPicPr>
          <p:nvPr>
            <p:ph sz="half" idx="2"/>
          </p:nvPr>
        </p:nvPicPr>
        <p:blipFill>
          <a:blip r:embed="rId2"/>
          <a:srcRect/>
          <a:stretch>
            <a:fillRect/>
          </a:stretch>
        </p:blipFill>
        <p:spPr>
          <a:xfrm>
            <a:off x="1763713" y="2327275"/>
            <a:ext cx="6742112" cy="4148138"/>
          </a:xfrm>
          <a:noFill/>
          <a:ln/>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body" idx="1"/>
          </p:nvPr>
        </p:nvSpPr>
        <p:spPr>
          <a:xfrm>
            <a:off x="1676400" y="1066800"/>
            <a:ext cx="7010400" cy="5334000"/>
          </a:xfrm>
        </p:spPr>
        <p:txBody>
          <a:bodyPr/>
          <a:lstStyle/>
          <a:p>
            <a:pPr>
              <a:lnSpc>
                <a:spcPct val="90000"/>
              </a:lnSpc>
            </a:pPr>
            <a:r>
              <a:rPr lang="zh-CN" altLang="en-US" sz="2800" b="1">
                <a:solidFill>
                  <a:srgbClr val="FF0000"/>
                </a:solidFill>
                <a:latin typeface="楷体_GB2312" pitchFamily="49" charset="-122"/>
                <a:ea typeface="楷体_GB2312" pitchFamily="49" charset="-122"/>
              </a:rPr>
              <a:t>单片机：</a:t>
            </a:r>
            <a:r>
              <a:rPr lang="zh-CN" altLang="en-US" sz="2800" b="1">
                <a:latin typeface="楷体_GB2312" pitchFamily="49" charset="-122"/>
                <a:ea typeface="楷体_GB2312" pitchFamily="49" charset="-122"/>
              </a:rPr>
              <a:t>中央处理器</a:t>
            </a:r>
            <a:r>
              <a:rPr lang="en-US" altLang="zh-CN" sz="2800" b="1">
                <a:latin typeface="楷体_GB2312" pitchFamily="49" charset="-122"/>
                <a:ea typeface="楷体_GB2312" pitchFamily="49" charset="-122"/>
              </a:rPr>
              <a:t>CPU</a:t>
            </a:r>
            <a:r>
              <a:rPr lang="zh-CN" altLang="en-US" sz="2800" b="1">
                <a:latin typeface="楷体_GB2312" pitchFamily="49" charset="-122"/>
                <a:ea typeface="楷体_GB2312" pitchFamily="49" charset="-122"/>
              </a:rPr>
              <a:t>、随机存取存储器</a:t>
            </a:r>
            <a:r>
              <a:rPr lang="en-US" altLang="zh-CN" sz="2800" b="1">
                <a:latin typeface="楷体_GB2312" pitchFamily="49" charset="-122"/>
                <a:ea typeface="楷体_GB2312" pitchFamily="49" charset="-122"/>
              </a:rPr>
              <a:t>RAM</a:t>
            </a:r>
            <a:r>
              <a:rPr lang="zh-CN" altLang="en-US" sz="2800" b="1">
                <a:latin typeface="楷体_GB2312" pitchFamily="49" charset="-122"/>
                <a:ea typeface="楷体_GB2312" pitchFamily="49" charset="-122"/>
              </a:rPr>
              <a:t>、只读存储器</a:t>
            </a:r>
            <a:r>
              <a:rPr lang="en-US" altLang="zh-CN" sz="2800" b="1">
                <a:latin typeface="楷体_GB2312" pitchFamily="49" charset="-122"/>
                <a:ea typeface="楷体_GB2312" pitchFamily="49" charset="-122"/>
              </a:rPr>
              <a:t>ROM</a:t>
            </a:r>
            <a:r>
              <a:rPr lang="zh-CN" altLang="en-US" sz="2800" b="1">
                <a:latin typeface="楷体_GB2312" pitchFamily="49" charset="-122"/>
                <a:ea typeface="楷体_GB2312" pitchFamily="49" charset="-122"/>
              </a:rPr>
              <a:t>、</a:t>
            </a:r>
            <a:r>
              <a:rPr lang="en-US" altLang="zh-CN" sz="2800" b="1">
                <a:latin typeface="楷体_GB2312" pitchFamily="49" charset="-122"/>
                <a:ea typeface="楷体_GB2312" pitchFamily="49" charset="-122"/>
              </a:rPr>
              <a:t>I/O</a:t>
            </a:r>
            <a:r>
              <a:rPr lang="zh-CN" altLang="en-US" sz="2800" b="1">
                <a:latin typeface="楷体_GB2312" pitchFamily="49" charset="-122"/>
                <a:ea typeface="楷体_GB2312" pitchFamily="49" charset="-122"/>
              </a:rPr>
              <a:t>接口、定时器</a:t>
            </a:r>
            <a:r>
              <a:rPr lang="en-US" altLang="zh-CN" sz="2800" b="1">
                <a:latin typeface="楷体_GB2312" pitchFamily="49" charset="-122"/>
                <a:ea typeface="楷体_GB2312" pitchFamily="49" charset="-122"/>
              </a:rPr>
              <a:t>/</a:t>
            </a:r>
            <a:r>
              <a:rPr lang="zh-CN" altLang="en-US" sz="2800" b="1">
                <a:latin typeface="楷体_GB2312" pitchFamily="49" charset="-122"/>
                <a:ea typeface="楷体_GB2312" pitchFamily="49" charset="-122"/>
              </a:rPr>
              <a:t>计数器以及串行通信接口等集成在一块芯片上，构成了一个单片微型计算机，简称为单片机</a:t>
            </a:r>
            <a:r>
              <a:rPr lang="en-US" altLang="zh-CN" sz="2400" b="1"/>
              <a:t>SCMC</a:t>
            </a:r>
            <a:endParaRPr lang="en-US" altLang="zh-CN" sz="2800" b="1">
              <a:latin typeface="楷体_GB2312" pitchFamily="49" charset="-122"/>
              <a:ea typeface="楷体_GB2312" pitchFamily="49" charset="-122"/>
            </a:endParaRPr>
          </a:p>
          <a:p>
            <a:pPr>
              <a:lnSpc>
                <a:spcPct val="90000"/>
              </a:lnSpc>
              <a:buFontTx/>
              <a:buNone/>
            </a:pPr>
            <a:r>
              <a:rPr lang="en-US" altLang="zh-CN" sz="2800" b="1">
                <a:latin typeface="楷体_GB2312" pitchFamily="49" charset="-122"/>
                <a:ea typeface="楷体_GB2312" pitchFamily="49" charset="-122"/>
              </a:rPr>
              <a:t>  (Single chip micro computer)</a:t>
            </a:r>
            <a:r>
              <a:rPr lang="zh-CN" altLang="en-US" sz="2800" b="1">
                <a:latin typeface="楷体_GB2312" pitchFamily="49" charset="-122"/>
                <a:ea typeface="楷体_GB2312" pitchFamily="49" charset="-122"/>
              </a:rPr>
              <a:t>。</a:t>
            </a:r>
          </a:p>
          <a:p>
            <a:pPr>
              <a:lnSpc>
                <a:spcPct val="90000"/>
              </a:lnSpc>
            </a:pPr>
            <a:endParaRPr lang="zh-CN" altLang="en-US" sz="2800" b="1">
              <a:latin typeface="楷体_GB2312" pitchFamily="49" charset="-122"/>
              <a:ea typeface="楷体_GB2312" pitchFamily="49" charset="-122"/>
            </a:endParaRPr>
          </a:p>
          <a:p>
            <a:pPr>
              <a:lnSpc>
                <a:spcPct val="90000"/>
              </a:lnSpc>
            </a:pPr>
            <a:r>
              <a:rPr lang="zh-CN" altLang="en-US" sz="2800" b="1">
                <a:latin typeface="楷体_GB2312" pitchFamily="49" charset="-122"/>
                <a:ea typeface="楷体_GB2312" pitchFamily="49" charset="-122"/>
              </a:rPr>
              <a:t>除了工业控制领域，单片微机在家用电器、电子玩具、通信、高级音响、图形处理、语言设备、机器人、计算机等各个领域迅速发展。</a:t>
            </a:r>
          </a:p>
        </p:txBody>
      </p:sp>
      <p:sp>
        <p:nvSpPr>
          <p:cNvPr id="152579" name="Rectangle 3"/>
          <p:cNvSpPr>
            <a:spLocks noGrp="1" noChangeArrowheads="1"/>
          </p:cNvSpPr>
          <p:nvPr>
            <p:ph type="title"/>
          </p:nvPr>
        </p:nvSpPr>
        <p:spPr/>
        <p:txBody>
          <a:bodyPr/>
          <a:lstStyle/>
          <a:p>
            <a:r>
              <a:rPr lang="zh-CN" altLang="en-US" b="1">
                <a:solidFill>
                  <a:srgbClr val="FF0000"/>
                </a:solidFill>
                <a:latin typeface="仿宋_GB2312" pitchFamily="49" charset="-122"/>
                <a:ea typeface="仿宋_GB2312" pitchFamily="49" charset="-122"/>
              </a:rPr>
              <a:t>单片机的概念</a:t>
            </a:r>
            <a:r>
              <a:rPr lang="zh-CN" altLang="en-US"/>
              <a:t> </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body" idx="1"/>
          </p:nvPr>
        </p:nvSpPr>
        <p:spPr>
          <a:xfrm>
            <a:off x="1524000" y="990600"/>
            <a:ext cx="7467600" cy="5562600"/>
          </a:xfrm>
        </p:spPr>
        <p:txBody>
          <a:bodyPr/>
          <a:lstStyle/>
          <a:p>
            <a:pPr>
              <a:lnSpc>
                <a:spcPct val="90000"/>
              </a:lnSpc>
            </a:pPr>
            <a:r>
              <a:rPr lang="en-US" altLang="zh-CN" sz="2400" b="1">
                <a:solidFill>
                  <a:srgbClr val="3333FF"/>
                </a:solidFill>
                <a:latin typeface="仿宋_GB2312" pitchFamily="49" charset="-122"/>
                <a:ea typeface="仿宋_GB2312" pitchFamily="49" charset="-122"/>
              </a:rPr>
              <a:t>MCS</a:t>
            </a:r>
            <a:r>
              <a:rPr lang="zh-CN" altLang="en-US" sz="2400" b="1">
                <a:latin typeface="仿宋_GB2312" pitchFamily="49" charset="-122"/>
                <a:ea typeface="仿宋_GB2312" pitchFamily="49" charset="-122"/>
              </a:rPr>
              <a:t>是</a:t>
            </a:r>
            <a:r>
              <a:rPr lang="en-US" altLang="zh-CN" sz="2400" b="1">
                <a:latin typeface="仿宋_GB2312" pitchFamily="49" charset="-122"/>
                <a:ea typeface="仿宋_GB2312" pitchFamily="49" charset="-122"/>
              </a:rPr>
              <a:t>INTEL</a:t>
            </a:r>
            <a:r>
              <a:rPr lang="zh-CN" altLang="en-US" sz="2400" b="1">
                <a:latin typeface="仿宋_GB2312" pitchFamily="49" charset="-122"/>
                <a:ea typeface="仿宋_GB2312" pitchFamily="49" charset="-122"/>
              </a:rPr>
              <a:t>公司的</a:t>
            </a:r>
            <a:r>
              <a:rPr lang="zh-CN" altLang="en-US" sz="2400" b="1">
                <a:solidFill>
                  <a:srgbClr val="3333FF"/>
                </a:solidFill>
                <a:latin typeface="仿宋_GB2312" pitchFamily="49" charset="-122"/>
                <a:ea typeface="仿宋_GB2312" pitchFamily="49" charset="-122"/>
              </a:rPr>
              <a:t>注册商标</a:t>
            </a:r>
            <a:r>
              <a:rPr lang="zh-CN" altLang="en-US" sz="2400" b="1">
                <a:latin typeface="仿宋_GB2312" pitchFamily="49" charset="-122"/>
                <a:ea typeface="仿宋_GB2312" pitchFamily="49" charset="-122"/>
              </a:rPr>
              <a:t>。</a:t>
            </a:r>
          </a:p>
          <a:p>
            <a:pPr>
              <a:lnSpc>
                <a:spcPct val="90000"/>
              </a:lnSpc>
            </a:pPr>
            <a:r>
              <a:rPr lang="en-US" altLang="zh-CN" sz="2400" b="1">
                <a:solidFill>
                  <a:srgbClr val="3333FF"/>
                </a:solidFill>
                <a:latin typeface="仿宋_GB2312" pitchFamily="49" charset="-122"/>
                <a:ea typeface="仿宋_GB2312" pitchFamily="49" charset="-122"/>
              </a:rPr>
              <a:t>8051</a:t>
            </a:r>
            <a:r>
              <a:rPr lang="zh-CN" altLang="en-US" sz="2400" b="1">
                <a:latin typeface="仿宋_GB2312" pitchFamily="49" charset="-122"/>
                <a:ea typeface="仿宋_GB2312" pitchFamily="49" charset="-122"/>
              </a:rPr>
              <a:t>单片机是</a:t>
            </a:r>
            <a:r>
              <a:rPr lang="en-US" altLang="zh-CN" sz="2400" b="1">
                <a:latin typeface="仿宋_GB2312" pitchFamily="49" charset="-122"/>
                <a:ea typeface="仿宋_GB2312" pitchFamily="49" charset="-122"/>
              </a:rPr>
              <a:t>INTEL</a:t>
            </a:r>
            <a:r>
              <a:rPr lang="zh-CN" altLang="en-US" sz="2400" b="1">
                <a:latin typeface="仿宋_GB2312" pitchFamily="49" charset="-122"/>
                <a:ea typeface="仿宋_GB2312" pitchFamily="49" charset="-122"/>
              </a:rPr>
              <a:t>公司</a:t>
            </a:r>
            <a:r>
              <a:rPr lang="en-US" altLang="zh-CN" sz="2400" b="1">
                <a:latin typeface="仿宋_GB2312" pitchFamily="49" charset="-122"/>
                <a:ea typeface="仿宋_GB2312" pitchFamily="49" charset="-122"/>
              </a:rPr>
              <a:t>1980</a:t>
            </a:r>
            <a:r>
              <a:rPr lang="zh-CN" altLang="en-US" sz="2400" b="1">
                <a:latin typeface="仿宋_GB2312" pitchFamily="49" charset="-122"/>
                <a:ea typeface="仿宋_GB2312" pitchFamily="49" charset="-122"/>
              </a:rPr>
              <a:t>年推出的</a:t>
            </a:r>
            <a:r>
              <a:rPr lang="en-US" altLang="zh-CN" sz="2400" b="1">
                <a:latin typeface="仿宋_GB2312" pitchFamily="49" charset="-122"/>
                <a:ea typeface="仿宋_GB2312" pitchFamily="49" charset="-122"/>
              </a:rPr>
              <a:t>MCS-51</a:t>
            </a:r>
            <a:r>
              <a:rPr lang="zh-CN" altLang="en-US" sz="2400" b="1">
                <a:latin typeface="仿宋_GB2312" pitchFamily="49" charset="-122"/>
                <a:ea typeface="仿宋_GB2312" pitchFamily="49" charset="-122"/>
              </a:rPr>
              <a:t>系列单片机的</a:t>
            </a:r>
            <a:r>
              <a:rPr lang="zh-CN" altLang="en-US" sz="2400" b="1">
                <a:solidFill>
                  <a:srgbClr val="3333FF"/>
                </a:solidFill>
                <a:latin typeface="仿宋_GB2312" pitchFamily="49" charset="-122"/>
                <a:ea typeface="仿宋_GB2312" pitchFamily="49" charset="-122"/>
              </a:rPr>
              <a:t>第一个成员</a:t>
            </a:r>
            <a:r>
              <a:rPr lang="zh-CN" altLang="en-US" sz="2400" b="1">
                <a:latin typeface="仿宋_GB2312" pitchFamily="49" charset="-122"/>
                <a:ea typeface="仿宋_GB2312" pitchFamily="49" charset="-122"/>
              </a:rPr>
              <a:t>。</a:t>
            </a:r>
          </a:p>
          <a:p>
            <a:pPr>
              <a:lnSpc>
                <a:spcPct val="90000"/>
              </a:lnSpc>
            </a:pPr>
            <a:r>
              <a:rPr lang="zh-CN" altLang="en-US" sz="2400" b="1">
                <a:latin typeface="仿宋_GB2312" pitchFamily="49" charset="-122"/>
                <a:ea typeface="仿宋_GB2312" pitchFamily="49" charset="-122"/>
              </a:rPr>
              <a:t>以后，凡是</a:t>
            </a:r>
            <a:r>
              <a:rPr lang="en-US" altLang="zh-CN" sz="2400" b="1">
                <a:solidFill>
                  <a:srgbClr val="3333FF"/>
                </a:solidFill>
                <a:latin typeface="仿宋_GB2312" pitchFamily="49" charset="-122"/>
                <a:ea typeface="仿宋_GB2312" pitchFamily="49" charset="-122"/>
              </a:rPr>
              <a:t>INTEL</a:t>
            </a:r>
            <a:r>
              <a:rPr lang="zh-CN" altLang="en-US" sz="2400" b="1">
                <a:solidFill>
                  <a:srgbClr val="3333FF"/>
                </a:solidFill>
                <a:latin typeface="仿宋_GB2312" pitchFamily="49" charset="-122"/>
                <a:ea typeface="仿宋_GB2312" pitchFamily="49" charset="-122"/>
              </a:rPr>
              <a:t>公司生产</a:t>
            </a:r>
            <a:r>
              <a:rPr lang="zh-CN" altLang="en-US" sz="2400" b="1">
                <a:latin typeface="仿宋_GB2312" pitchFamily="49" charset="-122"/>
                <a:ea typeface="仿宋_GB2312" pitchFamily="49" charset="-122"/>
              </a:rPr>
              <a:t>的以</a:t>
            </a:r>
            <a:r>
              <a:rPr lang="en-US" altLang="zh-CN" sz="2400" b="1">
                <a:latin typeface="仿宋_GB2312" pitchFamily="49" charset="-122"/>
                <a:ea typeface="仿宋_GB2312" pitchFamily="49" charset="-122"/>
              </a:rPr>
              <a:t>8051</a:t>
            </a:r>
            <a:r>
              <a:rPr lang="zh-CN" altLang="en-US" sz="2400" b="1">
                <a:latin typeface="仿宋_GB2312" pitchFamily="49" charset="-122"/>
                <a:ea typeface="仿宋_GB2312" pitchFamily="49" charset="-122"/>
              </a:rPr>
              <a:t>为核心单元的其它派生单片机都称为</a:t>
            </a:r>
            <a:r>
              <a:rPr lang="en-US" altLang="zh-CN" sz="2400" b="1">
                <a:solidFill>
                  <a:srgbClr val="3333FF"/>
                </a:solidFill>
                <a:latin typeface="仿宋_GB2312" pitchFamily="49" charset="-122"/>
                <a:ea typeface="仿宋_GB2312" pitchFamily="49" charset="-122"/>
              </a:rPr>
              <a:t>MCS-51</a:t>
            </a:r>
            <a:r>
              <a:rPr lang="zh-CN" altLang="en-US" sz="2400" b="1">
                <a:solidFill>
                  <a:srgbClr val="3333FF"/>
                </a:solidFill>
                <a:latin typeface="仿宋_GB2312" pitchFamily="49" charset="-122"/>
                <a:ea typeface="仿宋_GB2312" pitchFamily="49" charset="-122"/>
              </a:rPr>
              <a:t>系列</a:t>
            </a:r>
            <a:r>
              <a:rPr lang="zh-CN" altLang="en-US" sz="2400" b="1">
                <a:latin typeface="仿宋_GB2312" pitchFamily="49" charset="-122"/>
                <a:ea typeface="仿宋_GB2312" pitchFamily="49" charset="-122"/>
              </a:rPr>
              <a:t>，简称为</a:t>
            </a:r>
            <a:r>
              <a:rPr lang="en-US" altLang="zh-CN" sz="2400" b="1">
                <a:latin typeface="仿宋_GB2312" pitchFamily="49" charset="-122"/>
                <a:ea typeface="仿宋_GB2312" pitchFamily="49" charset="-122"/>
              </a:rPr>
              <a:t>51</a:t>
            </a:r>
            <a:r>
              <a:rPr lang="zh-CN" altLang="en-US" sz="2400" b="1">
                <a:latin typeface="仿宋_GB2312" pitchFamily="49" charset="-122"/>
                <a:ea typeface="仿宋_GB2312" pitchFamily="49" charset="-122"/>
              </a:rPr>
              <a:t>系列。</a:t>
            </a:r>
          </a:p>
          <a:p>
            <a:pPr>
              <a:lnSpc>
                <a:spcPct val="90000"/>
              </a:lnSpc>
            </a:pPr>
            <a:r>
              <a:rPr lang="zh-CN" altLang="en-US" sz="2400" b="1">
                <a:solidFill>
                  <a:srgbClr val="3333FF"/>
                </a:solidFill>
                <a:latin typeface="仿宋_GB2312" pitchFamily="49" charset="-122"/>
                <a:ea typeface="仿宋_GB2312" pitchFamily="49" charset="-122"/>
              </a:rPr>
              <a:t>其它公司生产</a:t>
            </a:r>
            <a:r>
              <a:rPr lang="zh-CN" altLang="en-US" sz="2400" b="1">
                <a:latin typeface="仿宋_GB2312" pitchFamily="49" charset="-122"/>
                <a:ea typeface="仿宋_GB2312" pitchFamily="49" charset="-122"/>
              </a:rPr>
              <a:t>的以</a:t>
            </a:r>
            <a:r>
              <a:rPr lang="en-US" altLang="zh-CN" sz="2400" b="1">
                <a:latin typeface="仿宋_GB2312" pitchFamily="49" charset="-122"/>
                <a:ea typeface="仿宋_GB2312" pitchFamily="49" charset="-122"/>
              </a:rPr>
              <a:t>8051</a:t>
            </a:r>
            <a:r>
              <a:rPr lang="zh-CN" altLang="en-US" sz="2400" b="1">
                <a:latin typeface="仿宋_GB2312" pitchFamily="49" charset="-122"/>
                <a:ea typeface="仿宋_GB2312" pitchFamily="49" charset="-122"/>
              </a:rPr>
              <a:t>为核心单元的其它派生单片机不能称为</a:t>
            </a:r>
            <a:r>
              <a:rPr lang="en-US" altLang="zh-CN" sz="2400" b="1">
                <a:latin typeface="仿宋_GB2312" pitchFamily="49" charset="-122"/>
                <a:ea typeface="仿宋_GB2312" pitchFamily="49" charset="-122"/>
              </a:rPr>
              <a:t>MCS-51</a:t>
            </a:r>
            <a:r>
              <a:rPr lang="zh-CN" altLang="en-US" sz="2400" b="1">
                <a:latin typeface="仿宋_GB2312" pitchFamily="49" charset="-122"/>
                <a:ea typeface="仿宋_GB2312" pitchFamily="49" charset="-122"/>
              </a:rPr>
              <a:t>系列，只能称为</a:t>
            </a:r>
            <a:r>
              <a:rPr lang="en-US" altLang="zh-CN" sz="2400" b="1">
                <a:solidFill>
                  <a:srgbClr val="3333FF"/>
                </a:solidFill>
                <a:latin typeface="仿宋_GB2312" pitchFamily="49" charset="-122"/>
                <a:ea typeface="仿宋_GB2312" pitchFamily="49" charset="-122"/>
              </a:rPr>
              <a:t>8051</a:t>
            </a:r>
            <a:r>
              <a:rPr lang="zh-CN" altLang="en-US" sz="2400" b="1">
                <a:solidFill>
                  <a:srgbClr val="3333FF"/>
                </a:solidFill>
                <a:latin typeface="仿宋_GB2312" pitchFamily="49" charset="-122"/>
                <a:ea typeface="仿宋_GB2312" pitchFamily="49" charset="-122"/>
              </a:rPr>
              <a:t>系列</a:t>
            </a:r>
            <a:r>
              <a:rPr lang="zh-CN" altLang="en-US" sz="2400" b="1">
                <a:latin typeface="仿宋_GB2312" pitchFamily="49" charset="-122"/>
                <a:ea typeface="仿宋_GB2312" pitchFamily="49" charset="-122"/>
              </a:rPr>
              <a:t>。</a:t>
            </a:r>
            <a:r>
              <a:rPr lang="en-US" altLang="zh-CN" sz="2400" b="1">
                <a:latin typeface="仿宋_GB2312" pitchFamily="49" charset="-122"/>
                <a:ea typeface="仿宋_GB2312" pitchFamily="49" charset="-122"/>
              </a:rPr>
              <a:t>8051</a:t>
            </a:r>
            <a:r>
              <a:rPr lang="zh-CN" altLang="en-US" sz="2400" b="1">
                <a:latin typeface="仿宋_GB2312" pitchFamily="49" charset="-122"/>
                <a:ea typeface="仿宋_GB2312" pitchFamily="49" charset="-122"/>
              </a:rPr>
              <a:t>系列泛指所有公司（也包括</a:t>
            </a:r>
            <a:r>
              <a:rPr lang="en-US" altLang="zh-CN" sz="2400" b="1">
                <a:latin typeface="仿宋_GB2312" pitchFamily="49" charset="-122"/>
                <a:ea typeface="仿宋_GB2312" pitchFamily="49" charset="-122"/>
              </a:rPr>
              <a:t>INTEL</a:t>
            </a:r>
            <a:r>
              <a:rPr lang="zh-CN" altLang="en-US" sz="2400" b="1">
                <a:latin typeface="仿宋_GB2312" pitchFamily="49" charset="-122"/>
                <a:ea typeface="仿宋_GB2312" pitchFamily="49" charset="-122"/>
              </a:rPr>
              <a:t>公司）生产的以</a:t>
            </a:r>
            <a:r>
              <a:rPr lang="en-US" altLang="zh-CN" sz="2400" b="1">
                <a:latin typeface="仿宋_GB2312" pitchFamily="49" charset="-122"/>
                <a:ea typeface="仿宋_GB2312" pitchFamily="49" charset="-122"/>
              </a:rPr>
              <a:t>8051</a:t>
            </a:r>
            <a:r>
              <a:rPr lang="zh-CN" altLang="en-US" sz="2400" b="1">
                <a:latin typeface="仿宋_GB2312" pitchFamily="49" charset="-122"/>
                <a:ea typeface="仿宋_GB2312" pitchFamily="49" charset="-122"/>
              </a:rPr>
              <a:t>为核心单元的所有单片机。比如：</a:t>
            </a:r>
          </a:p>
          <a:p>
            <a:pPr>
              <a:lnSpc>
                <a:spcPct val="90000"/>
              </a:lnSpc>
              <a:buFontTx/>
              <a:buNone/>
            </a:pPr>
            <a:r>
              <a:rPr lang="zh-CN" altLang="en-US" sz="2000">
                <a:latin typeface="宋体" pitchFamily="2" charset="-122"/>
              </a:rPr>
              <a:t>   </a:t>
            </a:r>
            <a:r>
              <a:rPr lang="en-US" altLang="zh-CN" sz="2000">
                <a:latin typeface="宋体" pitchFamily="2" charset="-122"/>
              </a:rPr>
              <a:t>PHILIPS(</a:t>
            </a:r>
            <a:r>
              <a:rPr lang="zh-CN" altLang="en-US" sz="2000">
                <a:latin typeface="宋体" pitchFamily="2" charset="-122"/>
              </a:rPr>
              <a:t>飞利浦公司</a:t>
            </a:r>
            <a:r>
              <a:rPr lang="en-US" altLang="zh-CN" sz="2000">
                <a:latin typeface="宋体" pitchFamily="2" charset="-122"/>
              </a:rPr>
              <a:t>) </a:t>
            </a:r>
            <a:r>
              <a:rPr lang="zh-CN" altLang="en-US" sz="2000">
                <a:latin typeface="宋体" pitchFamily="2" charset="-122"/>
              </a:rPr>
              <a:t>：</a:t>
            </a:r>
            <a:r>
              <a:rPr lang="en-US" altLang="zh-CN" sz="2000">
                <a:latin typeface="宋体" pitchFamily="2" charset="-122"/>
              </a:rPr>
              <a:t>83C552</a:t>
            </a:r>
            <a:r>
              <a:rPr lang="zh-CN" altLang="en-US" sz="2000">
                <a:latin typeface="宋体" pitchFamily="2" charset="-122"/>
              </a:rPr>
              <a:t>及</a:t>
            </a:r>
            <a:r>
              <a:rPr lang="en-US" altLang="zh-CN" sz="2000">
                <a:latin typeface="宋体" pitchFamily="2" charset="-122"/>
              </a:rPr>
              <a:t>51LPC</a:t>
            </a:r>
            <a:r>
              <a:rPr lang="zh-CN" altLang="en-US" sz="2000">
                <a:latin typeface="宋体" pitchFamily="2" charset="-122"/>
              </a:rPr>
              <a:t>系列</a:t>
            </a:r>
          </a:p>
          <a:p>
            <a:pPr>
              <a:lnSpc>
                <a:spcPct val="90000"/>
              </a:lnSpc>
              <a:buFontTx/>
              <a:buNone/>
            </a:pPr>
            <a:r>
              <a:rPr lang="zh-CN" altLang="en-US" sz="2000">
                <a:latin typeface="宋体" pitchFamily="2" charset="-122"/>
              </a:rPr>
              <a:t>   </a:t>
            </a:r>
            <a:r>
              <a:rPr lang="en-US" altLang="zh-CN" sz="2000">
                <a:latin typeface="宋体" pitchFamily="2" charset="-122"/>
              </a:rPr>
              <a:t>SIEMENS(</a:t>
            </a:r>
            <a:r>
              <a:rPr lang="zh-CN" altLang="en-US" sz="2000">
                <a:latin typeface="宋体" pitchFamily="2" charset="-122"/>
              </a:rPr>
              <a:t>西门子公司</a:t>
            </a:r>
            <a:r>
              <a:rPr lang="en-US" altLang="zh-CN" sz="2000">
                <a:latin typeface="宋体" pitchFamily="2" charset="-122"/>
              </a:rPr>
              <a:t>) </a:t>
            </a:r>
            <a:r>
              <a:rPr lang="zh-CN" altLang="en-US" sz="2000">
                <a:latin typeface="宋体" pitchFamily="2" charset="-122"/>
              </a:rPr>
              <a:t>：</a:t>
            </a:r>
            <a:r>
              <a:rPr lang="en-US" altLang="zh-CN" sz="2000">
                <a:latin typeface="宋体" pitchFamily="2" charset="-122"/>
              </a:rPr>
              <a:t>SAB80512</a:t>
            </a:r>
          </a:p>
          <a:p>
            <a:pPr>
              <a:lnSpc>
                <a:spcPct val="90000"/>
              </a:lnSpc>
              <a:buFontTx/>
              <a:buNone/>
            </a:pPr>
            <a:r>
              <a:rPr lang="en-US" altLang="zh-CN" sz="2000">
                <a:latin typeface="宋体" pitchFamily="2" charset="-122"/>
              </a:rPr>
              <a:t>   AMD(</a:t>
            </a:r>
            <a:r>
              <a:rPr lang="zh-CN" altLang="en-US" sz="2000">
                <a:latin typeface="宋体" pitchFamily="2" charset="-122"/>
              </a:rPr>
              <a:t>先进微器件公司</a:t>
            </a:r>
            <a:r>
              <a:rPr lang="en-US" altLang="zh-CN" sz="2000">
                <a:latin typeface="宋体" pitchFamily="2" charset="-122"/>
              </a:rPr>
              <a:t>) </a:t>
            </a:r>
            <a:r>
              <a:rPr lang="zh-CN" altLang="en-US" sz="2000">
                <a:latin typeface="宋体" pitchFamily="2" charset="-122"/>
              </a:rPr>
              <a:t>：</a:t>
            </a:r>
            <a:r>
              <a:rPr lang="en-US" altLang="zh-CN" sz="2000">
                <a:latin typeface="宋体" pitchFamily="2" charset="-122"/>
              </a:rPr>
              <a:t>8053</a:t>
            </a:r>
          </a:p>
          <a:p>
            <a:pPr>
              <a:lnSpc>
                <a:spcPct val="90000"/>
              </a:lnSpc>
              <a:buFontTx/>
              <a:buNone/>
            </a:pPr>
            <a:r>
              <a:rPr lang="en-US" altLang="zh-CN" sz="2000">
                <a:latin typeface="宋体" pitchFamily="2" charset="-122"/>
              </a:rPr>
              <a:t>   OKI(</a:t>
            </a:r>
            <a:r>
              <a:rPr lang="zh-CN" altLang="en-US" sz="2000">
                <a:latin typeface="宋体" pitchFamily="2" charset="-122"/>
              </a:rPr>
              <a:t>日本冲电气公司</a:t>
            </a:r>
            <a:r>
              <a:rPr lang="en-US" altLang="zh-CN" sz="2000">
                <a:latin typeface="宋体" pitchFamily="2" charset="-122"/>
              </a:rPr>
              <a:t>) </a:t>
            </a:r>
            <a:r>
              <a:rPr lang="zh-CN" altLang="en-US" sz="2000">
                <a:latin typeface="宋体" pitchFamily="2" charset="-122"/>
              </a:rPr>
              <a:t>：</a:t>
            </a:r>
            <a:r>
              <a:rPr lang="en-US" altLang="zh-CN" sz="2000">
                <a:latin typeface="宋体" pitchFamily="2" charset="-122"/>
              </a:rPr>
              <a:t>MSM80C154</a:t>
            </a:r>
          </a:p>
          <a:p>
            <a:pPr>
              <a:lnSpc>
                <a:spcPct val="90000"/>
              </a:lnSpc>
              <a:buFontTx/>
              <a:buNone/>
            </a:pPr>
            <a:r>
              <a:rPr lang="en-US" altLang="zh-CN" sz="2000">
                <a:latin typeface="宋体" pitchFamily="2" charset="-122"/>
              </a:rPr>
              <a:t>   ATMEL</a:t>
            </a:r>
            <a:r>
              <a:rPr lang="zh-CN" altLang="en-US" sz="2000">
                <a:latin typeface="宋体" pitchFamily="2" charset="-122"/>
              </a:rPr>
              <a:t>：</a:t>
            </a:r>
            <a:r>
              <a:rPr lang="en-US" altLang="zh-CN" sz="2000">
                <a:latin typeface="宋体" pitchFamily="2" charset="-122"/>
              </a:rPr>
              <a:t>Flash</a:t>
            </a:r>
            <a:r>
              <a:rPr lang="zh-CN" altLang="en-US" sz="2000">
                <a:latin typeface="宋体" pitchFamily="2" charset="-122"/>
              </a:rPr>
              <a:t>单片机</a:t>
            </a:r>
            <a:r>
              <a:rPr lang="en-US" altLang="zh-CN" sz="2000">
                <a:latin typeface="宋体" pitchFamily="2" charset="-122"/>
              </a:rPr>
              <a:t>89C51</a:t>
            </a:r>
          </a:p>
          <a:p>
            <a:pPr>
              <a:lnSpc>
                <a:spcPct val="90000"/>
              </a:lnSpc>
              <a:buFontTx/>
              <a:buNone/>
            </a:pPr>
            <a:r>
              <a:rPr lang="en-US" altLang="zh-CN" sz="2000">
                <a:latin typeface="宋体" pitchFamily="2" charset="-122"/>
              </a:rPr>
              <a:t>   DALLAS</a:t>
            </a:r>
            <a:r>
              <a:rPr lang="zh-CN" altLang="en-US" sz="2000">
                <a:latin typeface="宋体" pitchFamily="2" charset="-122"/>
              </a:rPr>
              <a:t>：</a:t>
            </a:r>
            <a:r>
              <a:rPr lang="en-US" altLang="zh-CN" sz="2000">
                <a:latin typeface="宋体" pitchFamily="2" charset="-122"/>
              </a:rPr>
              <a:t>DS5000/DS5001</a:t>
            </a:r>
          </a:p>
          <a:p>
            <a:pPr>
              <a:lnSpc>
                <a:spcPct val="90000"/>
              </a:lnSpc>
              <a:buFontTx/>
              <a:buNone/>
            </a:pPr>
            <a:r>
              <a:rPr lang="en-US" altLang="zh-CN" sz="2000">
                <a:latin typeface="宋体" pitchFamily="2" charset="-122"/>
              </a:rPr>
              <a:t>   </a:t>
            </a:r>
            <a:r>
              <a:rPr lang="zh-CN" altLang="en-US" sz="2000">
                <a:latin typeface="宋体" pitchFamily="2" charset="-122"/>
              </a:rPr>
              <a:t>华邦：</a:t>
            </a:r>
            <a:r>
              <a:rPr lang="en-US" altLang="zh-CN" sz="2000">
                <a:latin typeface="宋体" pitchFamily="2" charset="-122"/>
              </a:rPr>
              <a:t>W78C51</a:t>
            </a:r>
            <a:r>
              <a:rPr lang="zh-CN" altLang="en-US" sz="2000">
                <a:latin typeface="宋体" pitchFamily="2" charset="-122"/>
              </a:rPr>
              <a:t>及</a:t>
            </a:r>
            <a:r>
              <a:rPr lang="en-US" altLang="zh-CN" sz="2000">
                <a:latin typeface="宋体" pitchFamily="2" charset="-122"/>
              </a:rPr>
              <a:t>W77C51</a:t>
            </a:r>
          </a:p>
        </p:txBody>
      </p:sp>
      <p:sp>
        <p:nvSpPr>
          <p:cNvPr id="161795" name="Rectangle 3"/>
          <p:cNvSpPr>
            <a:spLocks noGrp="1" noChangeArrowheads="1"/>
          </p:cNvSpPr>
          <p:nvPr>
            <p:ph type="title"/>
          </p:nvPr>
        </p:nvSpPr>
        <p:spPr/>
        <p:txBody>
          <a:bodyPr/>
          <a:lstStyle/>
          <a:p>
            <a:r>
              <a:rPr lang="en-US" altLang="zh-CN" b="1">
                <a:solidFill>
                  <a:srgbClr val="FF0000"/>
                </a:solidFill>
                <a:latin typeface="仿宋_GB2312" pitchFamily="49" charset="-122"/>
                <a:ea typeface="仿宋_GB2312" pitchFamily="49" charset="-122"/>
              </a:rPr>
              <a:t>MCS-51</a:t>
            </a:r>
            <a:r>
              <a:rPr lang="zh-CN" altLang="en-US" b="1">
                <a:solidFill>
                  <a:srgbClr val="FF0000"/>
                </a:solidFill>
                <a:latin typeface="仿宋_GB2312" pitchFamily="49" charset="-122"/>
                <a:ea typeface="仿宋_GB2312" pitchFamily="49" charset="-122"/>
              </a:rPr>
              <a:t>系列单片机 </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body" idx="1"/>
          </p:nvPr>
        </p:nvSpPr>
        <p:spPr/>
        <p:txBody>
          <a:bodyPr/>
          <a:lstStyle/>
          <a:p>
            <a:r>
              <a:rPr lang="en-US" altLang="zh-CN" sz="2800" b="1">
                <a:solidFill>
                  <a:schemeClr val="accent2"/>
                </a:solidFill>
                <a:latin typeface="仿宋_GB2312" pitchFamily="49" charset="-122"/>
                <a:ea typeface="仿宋_GB2312" pitchFamily="49" charset="-122"/>
              </a:rPr>
              <a:t>Intel</a:t>
            </a:r>
            <a:r>
              <a:rPr lang="zh-CN" altLang="en-US" sz="2800" b="1">
                <a:solidFill>
                  <a:schemeClr val="accent2"/>
                </a:solidFill>
                <a:latin typeface="仿宋_GB2312" pitchFamily="49" charset="-122"/>
                <a:ea typeface="仿宋_GB2312" pitchFamily="49" charset="-122"/>
              </a:rPr>
              <a:t>公司：</a:t>
            </a:r>
            <a:r>
              <a:rPr lang="en-US" altLang="zh-CN" sz="2800" b="1">
                <a:latin typeface="仿宋_GB2312" pitchFamily="49" charset="-122"/>
                <a:ea typeface="仿宋_GB2312" pitchFamily="49" charset="-122"/>
              </a:rPr>
              <a:t>MCS-48</a:t>
            </a:r>
            <a:r>
              <a:rPr lang="zh-CN" altLang="en-US" sz="2800" b="1">
                <a:latin typeface="仿宋_GB2312" pitchFamily="49" charset="-122"/>
                <a:ea typeface="仿宋_GB2312" pitchFamily="49" charset="-122"/>
              </a:rPr>
              <a:t>、</a:t>
            </a:r>
            <a:r>
              <a:rPr lang="en-US" altLang="zh-CN" sz="2800" b="1">
                <a:latin typeface="仿宋_GB2312" pitchFamily="49" charset="-122"/>
                <a:ea typeface="仿宋_GB2312" pitchFamily="49" charset="-122"/>
              </a:rPr>
              <a:t>MCS-51</a:t>
            </a:r>
            <a:r>
              <a:rPr lang="zh-CN" altLang="en-US" sz="2800" b="1">
                <a:latin typeface="仿宋_GB2312" pitchFamily="49" charset="-122"/>
                <a:ea typeface="仿宋_GB2312" pitchFamily="49" charset="-122"/>
              </a:rPr>
              <a:t>、</a:t>
            </a:r>
            <a:r>
              <a:rPr lang="en-US" altLang="zh-CN" sz="2800" b="1">
                <a:latin typeface="仿宋_GB2312" pitchFamily="49" charset="-122"/>
                <a:ea typeface="仿宋_GB2312" pitchFamily="49" charset="-122"/>
              </a:rPr>
              <a:t>MCS-96</a:t>
            </a:r>
            <a:r>
              <a:rPr lang="zh-CN" altLang="en-US" sz="2800" b="1">
                <a:latin typeface="仿宋_GB2312" pitchFamily="49" charset="-122"/>
                <a:ea typeface="仿宋_GB2312" pitchFamily="49" charset="-122"/>
              </a:rPr>
              <a:t>系列 </a:t>
            </a:r>
          </a:p>
          <a:p>
            <a:r>
              <a:rPr lang="en-US" altLang="zh-CN" sz="2800" b="1">
                <a:solidFill>
                  <a:schemeClr val="accent2"/>
                </a:solidFill>
                <a:latin typeface="仿宋_GB2312" pitchFamily="49" charset="-122"/>
                <a:ea typeface="仿宋_GB2312" pitchFamily="49" charset="-122"/>
              </a:rPr>
              <a:t>Motorola</a:t>
            </a:r>
            <a:r>
              <a:rPr lang="zh-CN" altLang="en-US" sz="2800" b="1">
                <a:solidFill>
                  <a:schemeClr val="accent2"/>
                </a:solidFill>
                <a:latin typeface="仿宋_GB2312" pitchFamily="49" charset="-122"/>
                <a:ea typeface="仿宋_GB2312" pitchFamily="49" charset="-122"/>
              </a:rPr>
              <a:t>公司：</a:t>
            </a:r>
            <a:r>
              <a:rPr lang="en-US" altLang="zh-CN" sz="2800" b="1">
                <a:latin typeface="仿宋_GB2312" pitchFamily="49" charset="-122"/>
                <a:ea typeface="仿宋_GB2312" pitchFamily="49" charset="-122"/>
              </a:rPr>
              <a:t>6801</a:t>
            </a:r>
            <a:r>
              <a:rPr lang="zh-CN" altLang="en-US" sz="2800" b="1">
                <a:latin typeface="仿宋_GB2312" pitchFamily="49" charset="-122"/>
                <a:ea typeface="仿宋_GB2312" pitchFamily="49" charset="-122"/>
              </a:rPr>
              <a:t>、</a:t>
            </a:r>
            <a:r>
              <a:rPr lang="en-US" altLang="zh-CN" sz="2800" b="1">
                <a:latin typeface="仿宋_GB2312" pitchFamily="49" charset="-122"/>
                <a:ea typeface="仿宋_GB2312" pitchFamily="49" charset="-122"/>
              </a:rPr>
              <a:t>6802</a:t>
            </a:r>
            <a:r>
              <a:rPr lang="zh-CN" altLang="en-US" sz="2800" b="1">
                <a:latin typeface="仿宋_GB2312" pitchFamily="49" charset="-122"/>
                <a:ea typeface="仿宋_GB2312" pitchFamily="49" charset="-122"/>
              </a:rPr>
              <a:t>、</a:t>
            </a:r>
            <a:r>
              <a:rPr lang="en-US" altLang="zh-CN" sz="2800" b="1">
                <a:latin typeface="仿宋_GB2312" pitchFamily="49" charset="-122"/>
                <a:ea typeface="仿宋_GB2312" pitchFamily="49" charset="-122"/>
              </a:rPr>
              <a:t>6803</a:t>
            </a:r>
            <a:r>
              <a:rPr lang="zh-CN" altLang="en-US" sz="2800" b="1">
                <a:latin typeface="仿宋_GB2312" pitchFamily="49" charset="-122"/>
                <a:ea typeface="仿宋_GB2312" pitchFamily="49" charset="-122"/>
              </a:rPr>
              <a:t>、</a:t>
            </a:r>
            <a:r>
              <a:rPr lang="en-US" altLang="zh-CN" sz="2800" b="1">
                <a:latin typeface="仿宋_GB2312" pitchFamily="49" charset="-122"/>
                <a:ea typeface="仿宋_GB2312" pitchFamily="49" charset="-122"/>
              </a:rPr>
              <a:t>6805</a:t>
            </a:r>
            <a:r>
              <a:rPr lang="zh-CN" altLang="en-US" sz="2800" b="1">
                <a:latin typeface="仿宋_GB2312" pitchFamily="49" charset="-122"/>
                <a:ea typeface="仿宋_GB2312" pitchFamily="49" charset="-122"/>
              </a:rPr>
              <a:t>、</a:t>
            </a:r>
            <a:r>
              <a:rPr lang="en-US" altLang="zh-CN" sz="2800" b="1">
                <a:latin typeface="仿宋_GB2312" pitchFamily="49" charset="-122"/>
                <a:ea typeface="仿宋_GB2312" pitchFamily="49" charset="-122"/>
              </a:rPr>
              <a:t>68HCII</a:t>
            </a:r>
            <a:r>
              <a:rPr lang="zh-CN" altLang="en-US" sz="2800" b="1">
                <a:latin typeface="仿宋_GB2312" pitchFamily="49" charset="-122"/>
                <a:ea typeface="仿宋_GB2312" pitchFamily="49" charset="-122"/>
              </a:rPr>
              <a:t>系列 </a:t>
            </a:r>
          </a:p>
          <a:p>
            <a:r>
              <a:rPr lang="en-US" altLang="zh-CN" sz="2800" b="1">
                <a:solidFill>
                  <a:schemeClr val="accent2"/>
                </a:solidFill>
                <a:latin typeface="仿宋_GB2312" pitchFamily="49" charset="-122"/>
                <a:ea typeface="仿宋_GB2312" pitchFamily="49" charset="-122"/>
              </a:rPr>
              <a:t>Zilog</a:t>
            </a:r>
            <a:r>
              <a:rPr lang="zh-CN" altLang="en-US" sz="2800" b="1">
                <a:solidFill>
                  <a:schemeClr val="accent2"/>
                </a:solidFill>
                <a:latin typeface="仿宋_GB2312" pitchFamily="49" charset="-122"/>
                <a:ea typeface="仿宋_GB2312" pitchFamily="49" charset="-122"/>
              </a:rPr>
              <a:t>公司：</a:t>
            </a:r>
            <a:r>
              <a:rPr lang="en-US" altLang="zh-CN" sz="2800" b="1">
                <a:latin typeface="仿宋_GB2312" pitchFamily="49" charset="-122"/>
                <a:ea typeface="仿宋_GB2312" pitchFamily="49" charset="-122"/>
              </a:rPr>
              <a:t>Z8</a:t>
            </a:r>
            <a:r>
              <a:rPr lang="zh-CN" altLang="en-US" sz="2800" b="1">
                <a:latin typeface="仿宋_GB2312" pitchFamily="49" charset="-122"/>
                <a:ea typeface="仿宋_GB2312" pitchFamily="49" charset="-122"/>
              </a:rPr>
              <a:t>、</a:t>
            </a:r>
            <a:r>
              <a:rPr lang="en-US" altLang="zh-CN" sz="2800" b="1">
                <a:latin typeface="仿宋_GB2312" pitchFamily="49" charset="-122"/>
                <a:ea typeface="仿宋_GB2312" pitchFamily="49" charset="-122"/>
              </a:rPr>
              <a:t>Super8</a:t>
            </a:r>
            <a:r>
              <a:rPr lang="zh-CN" altLang="en-US" sz="2800" b="1">
                <a:latin typeface="仿宋_GB2312" pitchFamily="49" charset="-122"/>
                <a:ea typeface="仿宋_GB2312" pitchFamily="49" charset="-122"/>
              </a:rPr>
              <a:t>系列 </a:t>
            </a:r>
          </a:p>
          <a:p>
            <a:r>
              <a:rPr lang="en-US" altLang="zh-CN" sz="2800" b="1">
                <a:solidFill>
                  <a:schemeClr val="accent2"/>
                </a:solidFill>
                <a:latin typeface="仿宋_GB2312" pitchFamily="49" charset="-122"/>
                <a:ea typeface="仿宋_GB2312" pitchFamily="49" charset="-122"/>
              </a:rPr>
              <a:t>Rockwell(</a:t>
            </a:r>
            <a:r>
              <a:rPr lang="zh-CN" altLang="en-US" sz="2800" b="1">
                <a:solidFill>
                  <a:schemeClr val="accent2"/>
                </a:solidFill>
                <a:latin typeface="仿宋_GB2312" pitchFamily="49" charset="-122"/>
                <a:ea typeface="仿宋_GB2312" pitchFamily="49" charset="-122"/>
              </a:rPr>
              <a:t>美国洛克威尔</a:t>
            </a:r>
            <a:r>
              <a:rPr lang="en-US" altLang="zh-CN" sz="2800" b="1">
                <a:solidFill>
                  <a:schemeClr val="accent2"/>
                </a:solidFill>
                <a:latin typeface="仿宋_GB2312" pitchFamily="49" charset="-122"/>
                <a:ea typeface="仿宋_GB2312" pitchFamily="49" charset="-122"/>
              </a:rPr>
              <a:t>)</a:t>
            </a:r>
            <a:r>
              <a:rPr lang="zh-CN" altLang="en-US" sz="2800" b="1">
                <a:solidFill>
                  <a:schemeClr val="accent2"/>
                </a:solidFill>
                <a:latin typeface="仿宋_GB2312" pitchFamily="49" charset="-122"/>
                <a:ea typeface="仿宋_GB2312" pitchFamily="49" charset="-122"/>
              </a:rPr>
              <a:t>公司：</a:t>
            </a:r>
            <a:r>
              <a:rPr lang="en-US" altLang="zh-CN" sz="2800" b="1">
                <a:latin typeface="仿宋_GB2312" pitchFamily="49" charset="-122"/>
                <a:ea typeface="仿宋_GB2312" pitchFamily="49" charset="-122"/>
              </a:rPr>
              <a:t>6500</a:t>
            </a:r>
            <a:r>
              <a:rPr lang="zh-CN" altLang="en-US" sz="2800" b="1">
                <a:latin typeface="仿宋_GB2312" pitchFamily="49" charset="-122"/>
                <a:ea typeface="仿宋_GB2312" pitchFamily="49" charset="-122"/>
              </a:rPr>
              <a:t>、</a:t>
            </a:r>
            <a:r>
              <a:rPr lang="en-US" altLang="zh-CN" sz="2800" b="1">
                <a:latin typeface="仿宋_GB2312" pitchFamily="49" charset="-122"/>
                <a:ea typeface="仿宋_GB2312" pitchFamily="49" charset="-122"/>
              </a:rPr>
              <a:t>6501</a:t>
            </a:r>
            <a:r>
              <a:rPr lang="zh-CN" altLang="en-US" sz="2800" b="1">
                <a:latin typeface="仿宋_GB2312" pitchFamily="49" charset="-122"/>
                <a:ea typeface="仿宋_GB2312" pitchFamily="49" charset="-122"/>
              </a:rPr>
              <a:t>系列 </a:t>
            </a:r>
          </a:p>
          <a:p>
            <a:r>
              <a:rPr lang="en-US" altLang="zh-CN" sz="2800" b="1">
                <a:solidFill>
                  <a:schemeClr val="accent2"/>
                </a:solidFill>
                <a:latin typeface="仿宋_GB2312" pitchFamily="49" charset="-122"/>
                <a:ea typeface="仿宋_GB2312" pitchFamily="49" charset="-122"/>
              </a:rPr>
              <a:t>Fairchild(</a:t>
            </a:r>
            <a:r>
              <a:rPr lang="zh-CN" altLang="en-US" sz="2800" b="1">
                <a:solidFill>
                  <a:schemeClr val="accent2"/>
                </a:solidFill>
                <a:latin typeface="仿宋_GB2312" pitchFamily="49" charset="-122"/>
                <a:ea typeface="仿宋_GB2312" pitchFamily="49" charset="-122"/>
              </a:rPr>
              <a:t>仙童</a:t>
            </a:r>
            <a:r>
              <a:rPr lang="en-US" altLang="zh-CN" sz="2800" b="1">
                <a:solidFill>
                  <a:schemeClr val="accent2"/>
                </a:solidFill>
                <a:latin typeface="仿宋_GB2312" pitchFamily="49" charset="-122"/>
                <a:ea typeface="仿宋_GB2312" pitchFamily="49" charset="-122"/>
              </a:rPr>
              <a:t>)</a:t>
            </a:r>
            <a:r>
              <a:rPr lang="zh-CN" altLang="en-US" sz="2800" b="1">
                <a:solidFill>
                  <a:schemeClr val="accent2"/>
                </a:solidFill>
                <a:latin typeface="仿宋_GB2312" pitchFamily="49" charset="-122"/>
                <a:ea typeface="仿宋_GB2312" pitchFamily="49" charset="-122"/>
              </a:rPr>
              <a:t>公司：</a:t>
            </a:r>
            <a:r>
              <a:rPr lang="en-US" altLang="zh-CN" sz="2800" b="1">
                <a:latin typeface="仿宋_GB2312" pitchFamily="49" charset="-122"/>
                <a:ea typeface="仿宋_GB2312" pitchFamily="49" charset="-122"/>
              </a:rPr>
              <a:t>F8</a:t>
            </a:r>
            <a:r>
              <a:rPr lang="zh-CN" altLang="en-US" sz="2800" b="1">
                <a:latin typeface="仿宋_GB2312" pitchFamily="49" charset="-122"/>
                <a:ea typeface="仿宋_GB2312" pitchFamily="49" charset="-122"/>
              </a:rPr>
              <a:t>系列</a:t>
            </a:r>
          </a:p>
        </p:txBody>
      </p:sp>
      <p:sp>
        <p:nvSpPr>
          <p:cNvPr id="162819" name="Rectangle 3"/>
          <p:cNvSpPr>
            <a:spLocks noGrp="1" noChangeArrowheads="1"/>
          </p:cNvSpPr>
          <p:nvPr>
            <p:ph type="title"/>
          </p:nvPr>
        </p:nvSpPr>
        <p:spPr/>
        <p:txBody>
          <a:bodyPr/>
          <a:lstStyle/>
          <a:p>
            <a:r>
              <a:rPr lang="zh-CN" altLang="en-US" b="1">
                <a:solidFill>
                  <a:srgbClr val="FF0000"/>
                </a:solidFill>
                <a:ea typeface="仿宋_GB2312" pitchFamily="49" charset="-122"/>
              </a:rPr>
              <a:t>其他系列单片机</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Rectangle 3"/>
          <p:cNvSpPr>
            <a:spLocks noGrp="1" noChangeArrowheads="1"/>
          </p:cNvSpPr>
          <p:nvPr>
            <p:ph type="title"/>
          </p:nvPr>
        </p:nvSpPr>
        <p:spPr/>
        <p:txBody>
          <a:bodyPr/>
          <a:lstStyle/>
          <a:p>
            <a:r>
              <a:rPr lang="en-US" altLang="zh-CN" b="1">
                <a:solidFill>
                  <a:srgbClr val="FF0000"/>
                </a:solidFill>
                <a:latin typeface="仿宋_GB2312" pitchFamily="49" charset="-122"/>
                <a:ea typeface="仿宋_GB2312" pitchFamily="49" charset="-122"/>
              </a:rPr>
              <a:t>MCS-48</a:t>
            </a:r>
            <a:r>
              <a:rPr lang="zh-CN" altLang="en-US" b="1">
                <a:solidFill>
                  <a:srgbClr val="FF0000"/>
                </a:solidFill>
                <a:latin typeface="仿宋_GB2312" pitchFamily="49" charset="-122"/>
                <a:ea typeface="仿宋_GB2312" pitchFamily="49" charset="-122"/>
              </a:rPr>
              <a:t>系列</a:t>
            </a:r>
          </a:p>
        </p:txBody>
      </p:sp>
      <p:graphicFrame>
        <p:nvGraphicFramePr>
          <p:cNvPr id="331778" name="Object 2"/>
          <p:cNvGraphicFramePr>
            <a:graphicFrameLocks noChangeAspect="1"/>
          </p:cNvGraphicFramePr>
          <p:nvPr/>
        </p:nvGraphicFramePr>
        <p:xfrm>
          <a:off x="1373188" y="1758950"/>
          <a:ext cx="7694612" cy="3773488"/>
        </p:xfrm>
        <a:graphic>
          <a:graphicData uri="http://schemas.openxmlformats.org/presentationml/2006/ole">
            <p:oleObj spid="_x0000_s331778" name="Document" r:id="rId3" imgW="5068080" imgH="2489040" progId="Word.Document.8">
              <p:embed/>
            </p:oleObj>
          </a:graphicData>
        </a:graphic>
      </p:graphicFrame>
      <p:sp>
        <p:nvSpPr>
          <p:cNvPr id="163995" name="Rectangle 155"/>
          <p:cNvSpPr>
            <a:spLocks noChangeArrowheads="1"/>
          </p:cNvSpPr>
          <p:nvPr/>
        </p:nvSpPr>
        <p:spPr bwMode="auto">
          <a:xfrm>
            <a:off x="2247900" y="4972050"/>
            <a:ext cx="533400" cy="228600"/>
          </a:xfrm>
          <a:prstGeom prst="rect">
            <a:avLst/>
          </a:prstGeom>
          <a:noFill/>
          <a:ln w="9525">
            <a:solidFill>
              <a:srgbClr val="FF0000"/>
            </a:solidFill>
            <a:miter lim="800000"/>
            <a:headEnd/>
            <a:tailEnd/>
          </a:ln>
          <a:effectLst/>
        </p:spPr>
        <p:txBody>
          <a:bodyPr wrap="none" anchor="ctr"/>
          <a:lstStyle/>
          <a:p>
            <a:endParaRPr lang="zh-CN" altLang="en-US"/>
          </a:p>
        </p:txBody>
      </p:sp>
      <p:sp>
        <p:nvSpPr>
          <p:cNvPr id="163996" name="Rectangle 156"/>
          <p:cNvSpPr>
            <a:spLocks noChangeArrowheads="1"/>
          </p:cNvSpPr>
          <p:nvPr/>
        </p:nvSpPr>
        <p:spPr bwMode="auto">
          <a:xfrm>
            <a:off x="2247900" y="4038600"/>
            <a:ext cx="533400" cy="228600"/>
          </a:xfrm>
          <a:prstGeom prst="rect">
            <a:avLst/>
          </a:prstGeom>
          <a:noFill/>
          <a:ln w="9525">
            <a:solidFill>
              <a:srgbClr val="FF0000"/>
            </a:solidFill>
            <a:miter lim="800000"/>
            <a:headEnd/>
            <a:tailEnd/>
          </a:ln>
          <a:effectLst/>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7" name="Rectangle 3"/>
          <p:cNvSpPr>
            <a:spLocks noGrp="1" noChangeArrowheads="1"/>
          </p:cNvSpPr>
          <p:nvPr>
            <p:ph type="title"/>
          </p:nvPr>
        </p:nvSpPr>
        <p:spPr/>
        <p:txBody>
          <a:bodyPr/>
          <a:lstStyle/>
          <a:p>
            <a:r>
              <a:rPr lang="en-US" altLang="zh-CN" b="1">
                <a:solidFill>
                  <a:srgbClr val="FF0000"/>
                </a:solidFill>
                <a:latin typeface="仿宋_GB2312" pitchFamily="49" charset="-122"/>
                <a:ea typeface="仿宋_GB2312" pitchFamily="49" charset="-122"/>
              </a:rPr>
              <a:t>MCS-51</a:t>
            </a:r>
            <a:r>
              <a:rPr lang="zh-CN" altLang="en-US" b="1">
                <a:solidFill>
                  <a:srgbClr val="FF0000"/>
                </a:solidFill>
                <a:latin typeface="仿宋_GB2312" pitchFamily="49" charset="-122"/>
                <a:ea typeface="仿宋_GB2312" pitchFamily="49" charset="-122"/>
              </a:rPr>
              <a:t>系列</a:t>
            </a:r>
          </a:p>
        </p:txBody>
      </p:sp>
      <p:graphicFrame>
        <p:nvGraphicFramePr>
          <p:cNvPr id="164873" name="Object 9"/>
          <p:cNvGraphicFramePr>
            <a:graphicFrameLocks noChangeAspect="1"/>
          </p:cNvGraphicFramePr>
          <p:nvPr/>
        </p:nvGraphicFramePr>
        <p:xfrm>
          <a:off x="1409700" y="1066800"/>
          <a:ext cx="7734300" cy="5562600"/>
        </p:xfrm>
        <a:graphic>
          <a:graphicData uri="http://schemas.openxmlformats.org/presentationml/2006/ole">
            <p:oleObj spid="_x0000_s164873" name="Document" r:id="rId3" imgW="5493960" imgH="3539520" progId="Word.Document.8">
              <p:embed/>
            </p:oleObj>
          </a:graphicData>
        </a:graphic>
      </p:graphicFrame>
      <p:sp>
        <p:nvSpPr>
          <p:cNvPr id="164874" name="Rectangle 10"/>
          <p:cNvSpPr>
            <a:spLocks noChangeArrowheads="1"/>
          </p:cNvSpPr>
          <p:nvPr/>
        </p:nvSpPr>
        <p:spPr bwMode="auto">
          <a:xfrm>
            <a:off x="2190750" y="2457450"/>
            <a:ext cx="533400" cy="914400"/>
          </a:xfrm>
          <a:prstGeom prst="rect">
            <a:avLst/>
          </a:prstGeom>
          <a:noFill/>
          <a:ln w="9525">
            <a:solidFill>
              <a:srgbClr val="FF0000"/>
            </a:solidFill>
            <a:miter lim="800000"/>
            <a:headEnd/>
            <a:tailEnd/>
          </a:ln>
          <a:effectLst/>
        </p:spPr>
        <p:txBody>
          <a:bodyPr wrap="none" anchor="ctr"/>
          <a:lstStyle/>
          <a:p>
            <a:endParaRPr lang="zh-CN" altLang="en-US"/>
          </a:p>
        </p:txBody>
      </p:sp>
      <p:sp>
        <p:nvSpPr>
          <p:cNvPr id="164875" name="Rectangle 11"/>
          <p:cNvSpPr>
            <a:spLocks noChangeArrowheads="1"/>
          </p:cNvSpPr>
          <p:nvPr/>
        </p:nvSpPr>
        <p:spPr bwMode="auto">
          <a:xfrm>
            <a:off x="5105400" y="2438400"/>
            <a:ext cx="533400" cy="914400"/>
          </a:xfrm>
          <a:prstGeom prst="rect">
            <a:avLst/>
          </a:prstGeom>
          <a:noFill/>
          <a:ln w="9525">
            <a:solidFill>
              <a:srgbClr val="FF0000"/>
            </a:solidFill>
            <a:miter lim="800000"/>
            <a:headEnd/>
            <a:tailEnd/>
          </a:ln>
          <a:effectLst/>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Rectangle 3"/>
          <p:cNvSpPr>
            <a:spLocks noGrp="1" noChangeArrowheads="1"/>
          </p:cNvSpPr>
          <p:nvPr>
            <p:ph type="title"/>
          </p:nvPr>
        </p:nvSpPr>
        <p:spPr>
          <a:xfrm>
            <a:off x="1676400" y="76200"/>
            <a:ext cx="7086600" cy="762000"/>
          </a:xfrm>
        </p:spPr>
        <p:txBody>
          <a:bodyPr/>
          <a:lstStyle/>
          <a:p>
            <a:r>
              <a:rPr lang="en-US" altLang="zh-CN" b="1">
                <a:solidFill>
                  <a:srgbClr val="FF0000"/>
                </a:solidFill>
                <a:latin typeface="仿宋_GB2312" pitchFamily="49" charset="-122"/>
                <a:ea typeface="仿宋_GB2312" pitchFamily="49" charset="-122"/>
              </a:rPr>
              <a:t>Philips</a:t>
            </a:r>
            <a:r>
              <a:rPr lang="zh-CN" altLang="en-US" b="1">
                <a:solidFill>
                  <a:srgbClr val="FF0000"/>
                </a:solidFill>
                <a:latin typeface="仿宋_GB2312" pitchFamily="49" charset="-122"/>
                <a:ea typeface="仿宋_GB2312" pitchFamily="49" charset="-122"/>
              </a:rPr>
              <a:t>公司</a:t>
            </a:r>
            <a:r>
              <a:rPr lang="en-US" altLang="zh-CN" b="1">
                <a:solidFill>
                  <a:srgbClr val="FF0000"/>
                </a:solidFill>
                <a:latin typeface="仿宋_GB2312" pitchFamily="49" charset="-122"/>
                <a:ea typeface="仿宋_GB2312" pitchFamily="49" charset="-122"/>
              </a:rPr>
              <a:t>80C51</a:t>
            </a:r>
            <a:r>
              <a:rPr lang="zh-CN" altLang="en-US" b="1">
                <a:solidFill>
                  <a:srgbClr val="FF0000"/>
                </a:solidFill>
                <a:latin typeface="仿宋_GB2312" pitchFamily="49" charset="-122"/>
                <a:ea typeface="仿宋_GB2312" pitchFamily="49" charset="-122"/>
              </a:rPr>
              <a:t>系列部分单片机</a:t>
            </a:r>
            <a:endParaRPr lang="zh-CN" altLang="en-US">
              <a:solidFill>
                <a:srgbClr val="FF0000"/>
              </a:solidFill>
              <a:latin typeface="仿宋_GB2312" pitchFamily="49" charset="-122"/>
              <a:ea typeface="仿宋_GB2312" pitchFamily="49" charset="-122"/>
            </a:endParaRPr>
          </a:p>
        </p:txBody>
      </p:sp>
      <p:pic>
        <p:nvPicPr>
          <p:cNvPr id="165892" name="Picture 4" descr="未命名"/>
          <p:cNvPicPr>
            <a:picLocks noChangeAspect="1" noChangeArrowheads="1"/>
          </p:cNvPicPr>
          <p:nvPr/>
        </p:nvPicPr>
        <p:blipFill>
          <a:blip r:embed="rId2"/>
          <a:srcRect/>
          <a:stretch>
            <a:fillRect/>
          </a:stretch>
        </p:blipFill>
        <p:spPr bwMode="auto">
          <a:xfrm>
            <a:off x="1524000" y="1004888"/>
            <a:ext cx="7467600" cy="5776912"/>
          </a:xfrm>
          <a:prstGeom prst="rect">
            <a:avLst/>
          </a:prstGeom>
          <a:noFill/>
        </p:spPr>
      </p:pic>
      <p:sp>
        <p:nvSpPr>
          <p:cNvPr id="165893" name="Rectangle 5"/>
          <p:cNvSpPr>
            <a:spLocks noChangeArrowheads="1"/>
          </p:cNvSpPr>
          <p:nvPr/>
        </p:nvSpPr>
        <p:spPr bwMode="auto">
          <a:xfrm>
            <a:off x="1466850" y="2743200"/>
            <a:ext cx="2438400" cy="228600"/>
          </a:xfrm>
          <a:prstGeom prst="rect">
            <a:avLst/>
          </a:prstGeom>
          <a:noFill/>
          <a:ln w="9525">
            <a:solidFill>
              <a:srgbClr val="FF0000"/>
            </a:solidFill>
            <a:miter lim="800000"/>
            <a:headEnd/>
            <a:tailEnd/>
          </a:ln>
          <a:effectLst/>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Rectangle 3"/>
          <p:cNvSpPr>
            <a:spLocks noGrp="1" noChangeArrowheads="1"/>
          </p:cNvSpPr>
          <p:nvPr>
            <p:ph type="title"/>
          </p:nvPr>
        </p:nvSpPr>
        <p:spPr/>
        <p:txBody>
          <a:bodyPr/>
          <a:lstStyle/>
          <a:p>
            <a:r>
              <a:rPr lang="en-US" altLang="zh-CN" b="1">
                <a:solidFill>
                  <a:srgbClr val="FF0000"/>
                </a:solidFill>
                <a:latin typeface="仿宋_GB2312" pitchFamily="49" charset="-122"/>
                <a:ea typeface="仿宋_GB2312" pitchFamily="49" charset="-122"/>
              </a:rPr>
              <a:t>ATMEL</a:t>
            </a:r>
            <a:r>
              <a:rPr lang="zh-CN" altLang="en-US" b="1">
                <a:solidFill>
                  <a:srgbClr val="FF0000"/>
                </a:solidFill>
                <a:latin typeface="仿宋_GB2312" pitchFamily="49" charset="-122"/>
                <a:ea typeface="仿宋_GB2312" pitchFamily="49" charset="-122"/>
              </a:rPr>
              <a:t>公司</a:t>
            </a:r>
            <a:r>
              <a:rPr lang="en-US" altLang="zh-CN" b="1">
                <a:solidFill>
                  <a:srgbClr val="FF0000"/>
                </a:solidFill>
                <a:latin typeface="仿宋_GB2312" pitchFamily="49" charset="-122"/>
                <a:ea typeface="仿宋_GB2312" pitchFamily="49" charset="-122"/>
              </a:rPr>
              <a:t>89C51</a:t>
            </a:r>
            <a:r>
              <a:rPr lang="zh-CN" altLang="en-US" b="1">
                <a:solidFill>
                  <a:srgbClr val="FF0000"/>
                </a:solidFill>
                <a:latin typeface="仿宋_GB2312" pitchFamily="49" charset="-122"/>
                <a:ea typeface="仿宋_GB2312" pitchFamily="49" charset="-122"/>
              </a:rPr>
              <a:t>系列部分单片机</a:t>
            </a:r>
          </a:p>
        </p:txBody>
      </p:sp>
      <p:pic>
        <p:nvPicPr>
          <p:cNvPr id="166916" name="Picture 4" descr="未命名1"/>
          <p:cNvPicPr>
            <a:picLocks noChangeAspect="1" noChangeArrowheads="1"/>
          </p:cNvPicPr>
          <p:nvPr/>
        </p:nvPicPr>
        <p:blipFill>
          <a:blip r:embed="rId2"/>
          <a:srcRect/>
          <a:stretch>
            <a:fillRect/>
          </a:stretch>
        </p:blipFill>
        <p:spPr bwMode="auto">
          <a:xfrm>
            <a:off x="1524000" y="1506538"/>
            <a:ext cx="7543800" cy="4513262"/>
          </a:xfrm>
          <a:prstGeom prst="rect">
            <a:avLst/>
          </a:prstGeom>
          <a:noFill/>
        </p:spPr>
      </p:pic>
      <p:sp>
        <p:nvSpPr>
          <p:cNvPr id="166917" name="Rectangle 5"/>
          <p:cNvSpPr>
            <a:spLocks noChangeArrowheads="1"/>
          </p:cNvSpPr>
          <p:nvPr/>
        </p:nvSpPr>
        <p:spPr bwMode="auto">
          <a:xfrm>
            <a:off x="3028950" y="2266950"/>
            <a:ext cx="533400" cy="228600"/>
          </a:xfrm>
          <a:prstGeom prst="rect">
            <a:avLst/>
          </a:prstGeom>
          <a:noFill/>
          <a:ln w="9525">
            <a:solidFill>
              <a:srgbClr val="FF0000"/>
            </a:solidFill>
            <a:miter lim="800000"/>
            <a:headEnd/>
            <a:tailEnd/>
          </a:ln>
          <a:effectLst/>
        </p:spPr>
        <p:txBody>
          <a:bodyPr wrap="none" anchor="ctr"/>
          <a:lstStyle/>
          <a:p>
            <a:endParaRPr lang="zh-CN" altLang="en-US"/>
          </a:p>
        </p:txBody>
      </p:sp>
      <p:sp>
        <p:nvSpPr>
          <p:cNvPr id="166918" name="Rectangle 6"/>
          <p:cNvSpPr>
            <a:spLocks noChangeArrowheads="1"/>
          </p:cNvSpPr>
          <p:nvPr/>
        </p:nvSpPr>
        <p:spPr bwMode="auto">
          <a:xfrm>
            <a:off x="3048000" y="3371850"/>
            <a:ext cx="533400" cy="228600"/>
          </a:xfrm>
          <a:prstGeom prst="rect">
            <a:avLst/>
          </a:prstGeom>
          <a:noFill/>
          <a:ln w="9525">
            <a:solidFill>
              <a:srgbClr val="FF0000"/>
            </a:solidFill>
            <a:miter lim="800000"/>
            <a:headEnd/>
            <a:tailEnd/>
          </a:ln>
          <a:effectLst/>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ChangeArrowheads="1"/>
          </p:cNvSpPr>
          <p:nvPr>
            <p:ph type="title"/>
          </p:nvPr>
        </p:nvSpPr>
        <p:spPr/>
        <p:txBody>
          <a:bodyPr/>
          <a:lstStyle/>
          <a:p>
            <a:r>
              <a:rPr lang="zh-CN" altLang="en-US" b="1">
                <a:solidFill>
                  <a:srgbClr val="FF0000"/>
                </a:solidFill>
              </a:rPr>
              <a:t>嵌入式系统概述</a:t>
            </a:r>
          </a:p>
        </p:txBody>
      </p:sp>
      <p:pic>
        <p:nvPicPr>
          <p:cNvPr id="357379" name="Picture 3"/>
          <p:cNvPicPr>
            <a:picLocks noChangeAspect="1" noChangeArrowheads="1"/>
          </p:cNvPicPr>
          <p:nvPr>
            <p:ph sz="half" idx="2"/>
          </p:nvPr>
        </p:nvPicPr>
        <p:blipFill>
          <a:blip r:embed="rId2"/>
          <a:srcRect/>
          <a:stretch>
            <a:fillRect/>
          </a:stretch>
        </p:blipFill>
        <p:spPr>
          <a:xfrm>
            <a:off x="7380288" y="5387975"/>
            <a:ext cx="1511300" cy="1214438"/>
          </a:xfrm>
          <a:noFill/>
          <a:ln/>
        </p:spPr>
      </p:pic>
      <p:sp>
        <p:nvSpPr>
          <p:cNvPr id="357380" name="Rectangle 4"/>
          <p:cNvSpPr>
            <a:spLocks noGrp="1" noChangeArrowheads="1"/>
          </p:cNvSpPr>
          <p:nvPr>
            <p:ph type="body" sz="half" idx="1"/>
          </p:nvPr>
        </p:nvSpPr>
        <p:spPr>
          <a:xfrm>
            <a:off x="1692275" y="1295400"/>
            <a:ext cx="7127875" cy="4365625"/>
          </a:xfrm>
        </p:spPr>
        <p:txBody>
          <a:bodyPr/>
          <a:lstStyle/>
          <a:p>
            <a:r>
              <a:rPr lang="en-US" altLang="zh-CN" sz="2800" b="1"/>
              <a:t>“</a:t>
            </a:r>
            <a:r>
              <a:rPr lang="zh-CN" altLang="en-US" sz="2800" b="1"/>
              <a:t>嵌入式系统”（ </a:t>
            </a:r>
            <a:r>
              <a:rPr lang="en-US" altLang="zh-CN" sz="2800" b="1">
                <a:solidFill>
                  <a:srgbClr val="008000"/>
                </a:solidFill>
              </a:rPr>
              <a:t>Embedded System </a:t>
            </a:r>
            <a:r>
              <a:rPr lang="zh-CN" altLang="en-US" sz="2800" b="1"/>
              <a:t>）一般指非</a:t>
            </a:r>
            <a:r>
              <a:rPr lang="en-US" altLang="zh-CN" sz="2800" b="1"/>
              <a:t>PC</a:t>
            </a:r>
            <a:r>
              <a:rPr lang="zh-CN" altLang="en-US" sz="2800" b="1"/>
              <a:t>系统，有计算机功能但又不称之为计算机的设备或器材。</a:t>
            </a:r>
          </a:p>
          <a:p>
            <a:r>
              <a:rPr lang="en-US" altLang="zh-CN" sz="2800" b="1"/>
              <a:t>IT</a:t>
            </a:r>
            <a:r>
              <a:rPr lang="zh-CN" altLang="en-US" sz="2800" b="1"/>
              <a:t>业面临的</a:t>
            </a:r>
            <a:r>
              <a:rPr lang="en-US" altLang="zh-CN" sz="2800" b="1"/>
              <a:t>3</a:t>
            </a:r>
            <a:r>
              <a:rPr lang="zh-CN" altLang="en-US" sz="2800" b="1"/>
              <a:t>大任务：</a:t>
            </a:r>
          </a:p>
          <a:p>
            <a:pPr>
              <a:buFontTx/>
              <a:buNone/>
            </a:pPr>
            <a:r>
              <a:rPr lang="zh-CN" altLang="en-US" sz="2800" b="1"/>
              <a:t>         用</a:t>
            </a:r>
            <a:r>
              <a:rPr lang="en-US" altLang="zh-CN" sz="2800" b="1"/>
              <a:t>PC</a:t>
            </a:r>
            <a:r>
              <a:rPr lang="zh-CN" altLang="en-US" sz="2800" b="1"/>
              <a:t>技术处理人所不能处理的事务；</a:t>
            </a:r>
          </a:p>
          <a:p>
            <a:pPr>
              <a:buFontTx/>
              <a:buNone/>
            </a:pPr>
            <a:r>
              <a:rPr lang="zh-CN" altLang="en-US" sz="2800" b="1"/>
              <a:t>         使每一传统设备都能连上计算机；</a:t>
            </a:r>
          </a:p>
          <a:p>
            <a:pPr>
              <a:buFontTx/>
              <a:buNone/>
            </a:pPr>
            <a:r>
              <a:rPr lang="zh-CN" altLang="en-US" sz="2800" b="1"/>
              <a:t>         数字化产品得到广泛普及。</a:t>
            </a:r>
          </a:p>
          <a:p>
            <a:r>
              <a:rPr lang="zh-CN" altLang="en-US" sz="2800" b="1"/>
              <a:t>随着各行业对信息自动化需求的不断提高，嵌入式系统的应用前景非常广阔。</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9" name="Rectangle 3"/>
          <p:cNvSpPr>
            <a:spLocks noGrp="1" noChangeArrowheads="1"/>
          </p:cNvSpPr>
          <p:nvPr>
            <p:ph type="title"/>
          </p:nvPr>
        </p:nvSpPr>
        <p:spPr>
          <a:xfrm>
            <a:off x="1524000" y="76200"/>
            <a:ext cx="7543800" cy="762000"/>
          </a:xfrm>
        </p:spPr>
        <p:txBody>
          <a:bodyPr/>
          <a:lstStyle/>
          <a:p>
            <a:r>
              <a:rPr lang="zh-CN" altLang="en-US" sz="3200" b="1">
                <a:solidFill>
                  <a:srgbClr val="FF0000"/>
                </a:solidFill>
                <a:latin typeface="仿宋_GB2312" pitchFamily="49" charset="-122"/>
                <a:ea typeface="仿宋_GB2312" pitchFamily="49" charset="-122"/>
              </a:rPr>
              <a:t>华邦公司</a:t>
            </a:r>
            <a:r>
              <a:rPr lang="en-US" altLang="zh-CN" sz="3200" b="1">
                <a:solidFill>
                  <a:srgbClr val="FF0000"/>
                </a:solidFill>
                <a:latin typeface="仿宋_GB2312" pitchFamily="49" charset="-122"/>
                <a:ea typeface="仿宋_GB2312" pitchFamily="49" charset="-122"/>
              </a:rPr>
              <a:t>W78C51</a:t>
            </a:r>
            <a:r>
              <a:rPr lang="zh-CN" altLang="en-US" sz="3200" b="1">
                <a:solidFill>
                  <a:srgbClr val="FF0000"/>
                </a:solidFill>
                <a:latin typeface="仿宋_GB2312" pitchFamily="49" charset="-122"/>
                <a:ea typeface="仿宋_GB2312" pitchFamily="49" charset="-122"/>
              </a:rPr>
              <a:t>和</a:t>
            </a:r>
            <a:r>
              <a:rPr lang="en-US" altLang="zh-CN" sz="3200" b="1">
                <a:solidFill>
                  <a:srgbClr val="FF0000"/>
                </a:solidFill>
                <a:latin typeface="仿宋_GB2312" pitchFamily="49" charset="-122"/>
                <a:ea typeface="仿宋_GB2312" pitchFamily="49" charset="-122"/>
              </a:rPr>
              <a:t>W77C51</a:t>
            </a:r>
            <a:r>
              <a:rPr lang="zh-CN" altLang="en-US" sz="3200" b="1">
                <a:solidFill>
                  <a:srgbClr val="FF0000"/>
                </a:solidFill>
                <a:latin typeface="仿宋_GB2312" pitchFamily="49" charset="-122"/>
                <a:ea typeface="仿宋_GB2312" pitchFamily="49" charset="-122"/>
              </a:rPr>
              <a:t>系列部分单片机</a:t>
            </a:r>
          </a:p>
        </p:txBody>
      </p:sp>
      <p:pic>
        <p:nvPicPr>
          <p:cNvPr id="193540" name="Picture 4" descr="未命名2"/>
          <p:cNvPicPr>
            <a:picLocks noChangeAspect="1" noChangeArrowheads="1"/>
          </p:cNvPicPr>
          <p:nvPr/>
        </p:nvPicPr>
        <p:blipFill>
          <a:blip r:embed="rId2"/>
          <a:srcRect/>
          <a:stretch>
            <a:fillRect/>
          </a:stretch>
        </p:blipFill>
        <p:spPr bwMode="auto">
          <a:xfrm>
            <a:off x="1524000" y="2070100"/>
            <a:ext cx="7467600" cy="3340100"/>
          </a:xfrm>
          <a:prstGeom prst="rect">
            <a:avLst/>
          </a:prstGeom>
          <a:noFill/>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Rectangle 3"/>
          <p:cNvSpPr>
            <a:spLocks noGrp="1" noChangeArrowheads="1"/>
          </p:cNvSpPr>
          <p:nvPr>
            <p:ph type="title"/>
          </p:nvPr>
        </p:nvSpPr>
        <p:spPr/>
        <p:txBody>
          <a:bodyPr/>
          <a:lstStyle/>
          <a:p>
            <a:r>
              <a:rPr lang="en-US" altLang="zh-CN" b="1">
                <a:solidFill>
                  <a:srgbClr val="FF0000"/>
                </a:solidFill>
                <a:latin typeface="仿宋_GB2312" pitchFamily="49" charset="-122"/>
                <a:ea typeface="仿宋_GB2312" pitchFamily="49" charset="-122"/>
              </a:rPr>
              <a:t>MCS-96</a:t>
            </a:r>
            <a:r>
              <a:rPr lang="zh-CN" altLang="en-US" b="1">
                <a:solidFill>
                  <a:srgbClr val="FF0000"/>
                </a:solidFill>
                <a:latin typeface="仿宋_GB2312" pitchFamily="49" charset="-122"/>
                <a:ea typeface="仿宋_GB2312" pitchFamily="49" charset="-122"/>
              </a:rPr>
              <a:t>系列</a:t>
            </a:r>
          </a:p>
        </p:txBody>
      </p:sp>
      <p:graphicFrame>
        <p:nvGraphicFramePr>
          <p:cNvPr id="167940" name="Object 4"/>
          <p:cNvGraphicFramePr>
            <a:graphicFrameLocks noChangeAspect="1"/>
          </p:cNvGraphicFramePr>
          <p:nvPr/>
        </p:nvGraphicFramePr>
        <p:xfrm>
          <a:off x="1371600" y="1208088"/>
          <a:ext cx="7848600" cy="5421312"/>
        </p:xfrm>
        <a:graphic>
          <a:graphicData uri="http://schemas.openxmlformats.org/presentationml/2006/ole">
            <p:oleObj spid="_x0000_s167940" name="Document" r:id="rId3" imgW="5389200" imgH="3618360" progId="Word.Document.8">
              <p:embed/>
            </p:oleObj>
          </a:graphicData>
        </a:graphic>
      </p:graphicFrame>
      <p:sp>
        <p:nvSpPr>
          <p:cNvPr id="167941" name="Rectangle 5"/>
          <p:cNvSpPr>
            <a:spLocks noChangeArrowheads="1"/>
          </p:cNvSpPr>
          <p:nvPr/>
        </p:nvSpPr>
        <p:spPr bwMode="auto">
          <a:xfrm>
            <a:off x="2324100" y="3162300"/>
            <a:ext cx="533400" cy="228600"/>
          </a:xfrm>
          <a:prstGeom prst="rect">
            <a:avLst/>
          </a:prstGeom>
          <a:noFill/>
          <a:ln w="9525">
            <a:solidFill>
              <a:srgbClr val="FF0000"/>
            </a:solidFill>
            <a:miter lim="800000"/>
            <a:headEnd/>
            <a:tailEnd/>
          </a:ln>
          <a:effectLst/>
        </p:spPr>
        <p:txBody>
          <a:bodyPr wrap="none" anchor="ctr"/>
          <a:lstStyle/>
          <a:p>
            <a:endParaRPr lang="zh-CN" altLang="en-US"/>
          </a:p>
        </p:txBody>
      </p:sp>
      <p:sp>
        <p:nvSpPr>
          <p:cNvPr id="167942" name="Rectangle 6"/>
          <p:cNvSpPr>
            <a:spLocks noChangeArrowheads="1"/>
          </p:cNvSpPr>
          <p:nvPr/>
        </p:nvSpPr>
        <p:spPr bwMode="auto">
          <a:xfrm>
            <a:off x="2324100" y="6019800"/>
            <a:ext cx="533400" cy="228600"/>
          </a:xfrm>
          <a:prstGeom prst="rect">
            <a:avLst/>
          </a:prstGeom>
          <a:noFill/>
          <a:ln w="9525">
            <a:solidFill>
              <a:srgbClr val="FF0000"/>
            </a:solidFill>
            <a:miter lim="800000"/>
            <a:headEnd/>
            <a:tailEnd/>
          </a:ln>
          <a:effectLst/>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r>
              <a:rPr lang="zh-CN" altLang="en-US" b="1">
                <a:solidFill>
                  <a:srgbClr val="3333FF"/>
                </a:solidFill>
              </a:rPr>
              <a:t>复习题</a:t>
            </a:r>
          </a:p>
        </p:txBody>
      </p:sp>
      <p:sp>
        <p:nvSpPr>
          <p:cNvPr id="195588" name="Rectangle 4"/>
          <p:cNvSpPr>
            <a:spLocks noGrp="1" noChangeArrowheads="1"/>
          </p:cNvSpPr>
          <p:nvPr>
            <p:ph type="body" idx="1"/>
          </p:nvPr>
        </p:nvSpPr>
        <p:spPr/>
        <p:txBody>
          <a:bodyPr/>
          <a:lstStyle/>
          <a:p>
            <a:r>
              <a:rPr lang="en-US" altLang="zh-CN" sz="2800" b="1"/>
              <a:t>1</a:t>
            </a:r>
            <a:r>
              <a:rPr lang="zh-CN" altLang="en-US" sz="2800" b="1"/>
              <a:t>．如何描述嵌入式系统？</a:t>
            </a:r>
          </a:p>
          <a:p>
            <a:pPr algn="just"/>
            <a:r>
              <a:rPr lang="en-US" altLang="zh-CN" sz="2800" b="1"/>
              <a:t>2</a:t>
            </a:r>
            <a:r>
              <a:rPr lang="zh-CN" altLang="en-US" sz="2800" b="1"/>
              <a:t>．嵌入式系统的典型组成。</a:t>
            </a:r>
          </a:p>
          <a:p>
            <a:pPr algn="just"/>
            <a:r>
              <a:rPr lang="en-US" altLang="zh-CN" sz="2800" b="1"/>
              <a:t>3</a:t>
            </a:r>
            <a:r>
              <a:rPr lang="zh-CN" altLang="en-US" sz="2800" b="1"/>
              <a:t>．</a:t>
            </a:r>
            <a:r>
              <a:rPr lang="zh-CN" altLang="en-US" sz="2800" b="1">
                <a:latin typeface="宋体" pitchFamily="2" charset="-122"/>
              </a:rPr>
              <a:t>嵌入式实时操作系统特点。</a:t>
            </a:r>
          </a:p>
          <a:p>
            <a:pPr algn="just"/>
            <a:r>
              <a:rPr lang="en-US" altLang="zh-CN" sz="2800" b="1">
                <a:latin typeface="宋体" pitchFamily="2" charset="-122"/>
              </a:rPr>
              <a:t>4</a:t>
            </a:r>
            <a:r>
              <a:rPr lang="zh-CN" altLang="en-US" sz="2800" b="1"/>
              <a:t>．</a:t>
            </a:r>
            <a:r>
              <a:rPr lang="zh-CN" altLang="en-US" sz="2800" b="1">
                <a:latin typeface="宋体" pitchFamily="2" charset="-122"/>
              </a:rPr>
              <a:t>简述嵌入式系统设计流程。</a:t>
            </a:r>
          </a:p>
          <a:p>
            <a:pPr algn="just"/>
            <a:r>
              <a:rPr lang="en-US" altLang="zh-CN" sz="2800" b="1"/>
              <a:t>5</a:t>
            </a:r>
            <a:r>
              <a:rPr lang="zh-CN" altLang="en-US" sz="2800" b="1"/>
              <a:t>．</a:t>
            </a:r>
            <a:r>
              <a:rPr lang="zh-CN" altLang="en-US" sz="2800" b="1">
                <a:latin typeface="宋体" pitchFamily="2" charset="-122"/>
              </a:rPr>
              <a:t>嵌入式处理器包括哪几种类型</a:t>
            </a:r>
            <a:r>
              <a:rPr lang="en-US" altLang="zh-CN" sz="2800" b="1">
                <a:latin typeface="宋体" pitchFamily="2" charset="-122"/>
              </a:rPr>
              <a:t>? </a:t>
            </a:r>
            <a:endParaRPr lang="en-US" altLang="zh-CN" sz="2800" b="1"/>
          </a:p>
          <a:p>
            <a:pPr algn="just"/>
            <a:r>
              <a:rPr lang="en-US" altLang="zh-CN" sz="2800" b="1"/>
              <a:t>6</a:t>
            </a:r>
            <a:r>
              <a:rPr lang="zh-CN" altLang="en-US" sz="2800" b="1"/>
              <a:t>．说明嵌入式系统的发展过程。</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7634" name="Picture 2" descr="cover"/>
          <p:cNvPicPr>
            <a:picLocks noChangeAspect="1" noChangeArrowheads="1"/>
          </p:cNvPicPr>
          <p:nvPr/>
        </p:nvPicPr>
        <p:blipFill>
          <a:blip r:embed="rId2"/>
          <a:srcRect/>
          <a:stretch>
            <a:fillRect/>
          </a:stretch>
        </p:blipFill>
        <p:spPr bwMode="auto">
          <a:xfrm>
            <a:off x="0" y="0"/>
            <a:ext cx="9906000" cy="7162800"/>
          </a:xfrm>
          <a:prstGeom prst="rect">
            <a:avLst/>
          </a:prstGeom>
          <a:noFill/>
        </p:spPr>
      </p:pic>
      <p:pic>
        <p:nvPicPr>
          <p:cNvPr id="197635" name="Picture 3" descr="line003"/>
          <p:cNvPicPr>
            <a:picLocks noChangeArrowheads="1"/>
          </p:cNvPicPr>
          <p:nvPr/>
        </p:nvPicPr>
        <p:blipFill>
          <a:blip r:embed="rId3"/>
          <a:srcRect/>
          <a:stretch>
            <a:fillRect/>
          </a:stretch>
        </p:blipFill>
        <p:spPr bwMode="auto">
          <a:xfrm>
            <a:off x="0" y="6540500"/>
            <a:ext cx="9144000" cy="114300"/>
          </a:xfrm>
          <a:prstGeom prst="rect">
            <a:avLst/>
          </a:prstGeom>
          <a:noFill/>
        </p:spPr>
      </p:pic>
      <p:pic>
        <p:nvPicPr>
          <p:cNvPr id="197636" name="Picture 4" descr="b11">
            <a:hlinkClick r:id="" action="ppaction://hlinkshowjump?jump=lastslide"/>
          </p:cNvPr>
          <p:cNvPicPr>
            <a:picLocks noChangeAspect="1" noChangeArrowheads="1" noCrop="1"/>
          </p:cNvPicPr>
          <p:nvPr/>
        </p:nvPicPr>
        <p:blipFill>
          <a:blip r:embed="rId4"/>
          <a:srcRect/>
          <a:stretch>
            <a:fillRect/>
          </a:stretch>
        </p:blipFill>
        <p:spPr bwMode="auto">
          <a:xfrm>
            <a:off x="960438" y="6350000"/>
            <a:ext cx="182562" cy="457200"/>
          </a:xfrm>
          <a:prstGeom prst="rect">
            <a:avLst/>
          </a:prstGeom>
          <a:noFill/>
        </p:spPr>
      </p:pic>
      <p:pic>
        <p:nvPicPr>
          <p:cNvPr id="197637" name="Picture 5" descr="38BLUE"/>
          <p:cNvPicPr>
            <a:picLocks noChangeAspect="1" noChangeArrowheads="1"/>
          </p:cNvPicPr>
          <p:nvPr/>
        </p:nvPicPr>
        <p:blipFill>
          <a:blip r:embed="rId5"/>
          <a:srcRect/>
          <a:stretch>
            <a:fillRect/>
          </a:stretch>
        </p:blipFill>
        <p:spPr bwMode="auto">
          <a:xfrm>
            <a:off x="0" y="6705600"/>
            <a:ext cx="9144000" cy="152400"/>
          </a:xfrm>
          <a:prstGeom prst="rect">
            <a:avLst/>
          </a:prstGeom>
          <a:noFill/>
        </p:spPr>
      </p:pic>
      <p:pic>
        <p:nvPicPr>
          <p:cNvPr id="197638" name="Picture 6" descr="line003"/>
          <p:cNvPicPr>
            <a:picLocks noChangeArrowheads="1"/>
          </p:cNvPicPr>
          <p:nvPr/>
        </p:nvPicPr>
        <p:blipFill>
          <a:blip r:embed="rId3"/>
          <a:srcRect/>
          <a:stretch>
            <a:fillRect/>
          </a:stretch>
        </p:blipFill>
        <p:spPr bwMode="auto">
          <a:xfrm>
            <a:off x="34925" y="44450"/>
            <a:ext cx="9144000" cy="114300"/>
          </a:xfrm>
          <a:prstGeom prst="rect">
            <a:avLst/>
          </a:prstGeom>
          <a:noFill/>
        </p:spPr>
      </p:pic>
      <p:pic>
        <p:nvPicPr>
          <p:cNvPr id="197639" name="Picture 7" descr="line003"/>
          <p:cNvPicPr>
            <a:picLocks noChangeArrowheads="1"/>
          </p:cNvPicPr>
          <p:nvPr/>
        </p:nvPicPr>
        <p:blipFill>
          <a:blip r:embed="rId3"/>
          <a:srcRect/>
          <a:stretch>
            <a:fillRect/>
          </a:stretch>
        </p:blipFill>
        <p:spPr bwMode="auto">
          <a:xfrm>
            <a:off x="0" y="6554788"/>
            <a:ext cx="9144000" cy="114300"/>
          </a:xfrm>
          <a:prstGeom prst="rect">
            <a:avLst/>
          </a:prstGeom>
          <a:noFill/>
        </p:spPr>
      </p:pic>
      <p:pic>
        <p:nvPicPr>
          <p:cNvPr id="197641" name="Picture 9" descr="Q1"/>
          <p:cNvPicPr>
            <a:picLocks noChangeAspect="1" noChangeArrowheads="1" noCrop="1"/>
          </p:cNvPicPr>
          <p:nvPr/>
        </p:nvPicPr>
        <p:blipFill>
          <a:blip r:embed="rId6"/>
          <a:srcRect/>
          <a:stretch>
            <a:fillRect/>
          </a:stretch>
        </p:blipFill>
        <p:spPr bwMode="auto">
          <a:xfrm>
            <a:off x="684213" y="3068638"/>
            <a:ext cx="863600" cy="514350"/>
          </a:xfrm>
          <a:prstGeom prst="rect">
            <a:avLst/>
          </a:prstGeom>
          <a:noFill/>
        </p:spPr>
      </p:pic>
      <p:pic>
        <p:nvPicPr>
          <p:cNvPr id="197642" name="Picture 10" descr="Q1"/>
          <p:cNvPicPr>
            <a:picLocks noChangeAspect="1" noChangeArrowheads="1" noCrop="1"/>
          </p:cNvPicPr>
          <p:nvPr/>
        </p:nvPicPr>
        <p:blipFill>
          <a:blip r:embed="rId6"/>
          <a:srcRect/>
          <a:stretch>
            <a:fillRect/>
          </a:stretch>
        </p:blipFill>
        <p:spPr bwMode="auto">
          <a:xfrm>
            <a:off x="684213" y="2276475"/>
            <a:ext cx="590550" cy="352425"/>
          </a:xfrm>
          <a:prstGeom prst="rect">
            <a:avLst/>
          </a:prstGeom>
          <a:noFill/>
        </p:spPr>
      </p:pic>
      <p:pic>
        <p:nvPicPr>
          <p:cNvPr id="197644" name="Picture 12" descr="R1"/>
          <p:cNvPicPr>
            <a:picLocks noChangeAspect="1" noChangeArrowheads="1"/>
          </p:cNvPicPr>
          <p:nvPr/>
        </p:nvPicPr>
        <p:blipFill>
          <a:blip r:embed="rId7"/>
          <a:srcRect/>
          <a:stretch>
            <a:fillRect/>
          </a:stretch>
        </p:blipFill>
        <p:spPr bwMode="auto">
          <a:xfrm>
            <a:off x="5003800" y="4941888"/>
            <a:ext cx="1211263" cy="1360487"/>
          </a:xfrm>
          <a:prstGeom prst="rect">
            <a:avLst/>
          </a:prstGeom>
          <a:noFill/>
        </p:spPr>
      </p:pic>
      <p:pic>
        <p:nvPicPr>
          <p:cNvPr id="197645" name="Picture 13" descr="Q1"/>
          <p:cNvPicPr>
            <a:picLocks noChangeAspect="1" noChangeArrowheads="1" noCrop="1"/>
          </p:cNvPicPr>
          <p:nvPr/>
        </p:nvPicPr>
        <p:blipFill>
          <a:blip r:embed="rId6"/>
          <a:srcRect/>
          <a:stretch>
            <a:fillRect/>
          </a:stretch>
        </p:blipFill>
        <p:spPr bwMode="auto">
          <a:xfrm>
            <a:off x="971550" y="4076700"/>
            <a:ext cx="1081088" cy="642938"/>
          </a:xfrm>
          <a:prstGeom prst="rect">
            <a:avLst/>
          </a:prstGeom>
          <a:noFill/>
        </p:spPr>
      </p:pic>
      <p:pic>
        <p:nvPicPr>
          <p:cNvPr id="197647" name="Picture 15" descr="Q1"/>
          <p:cNvPicPr>
            <a:picLocks noChangeAspect="1" noChangeArrowheads="1" noCrop="1"/>
          </p:cNvPicPr>
          <p:nvPr/>
        </p:nvPicPr>
        <p:blipFill>
          <a:blip r:embed="rId6"/>
          <a:srcRect/>
          <a:stretch>
            <a:fillRect/>
          </a:stretch>
        </p:blipFill>
        <p:spPr bwMode="auto">
          <a:xfrm>
            <a:off x="1763713" y="5157788"/>
            <a:ext cx="1554162" cy="925512"/>
          </a:xfrm>
          <a:prstGeom prst="rect">
            <a:avLst/>
          </a:prstGeom>
          <a:noFill/>
        </p:spPr>
      </p:pic>
      <p:sp>
        <p:nvSpPr>
          <p:cNvPr id="197648" name="Rectangle 16"/>
          <p:cNvSpPr>
            <a:spLocks noChangeArrowheads="1"/>
          </p:cNvSpPr>
          <p:nvPr>
            <p:ph type="body" idx="1"/>
          </p:nvPr>
        </p:nvSpPr>
        <p:spPr>
          <a:xfrm>
            <a:off x="1600200" y="2587625"/>
            <a:ext cx="7010400" cy="1562100"/>
          </a:xfrm>
          <a:noFill/>
          <a:ln/>
        </p:spPr>
        <p:txBody>
          <a:bodyPr/>
          <a:lstStyle/>
          <a:p>
            <a:pPr algn="ctr">
              <a:buClr>
                <a:schemeClr val="accent2"/>
              </a:buClr>
              <a:buSzPct val="80000"/>
              <a:buFont typeface="Wingdings" pitchFamily="2" charset="2"/>
              <a:buNone/>
            </a:pPr>
            <a:r>
              <a:rPr lang="zh-CN" altLang="en-US" sz="9600" b="1">
                <a:solidFill>
                  <a:srgbClr val="FF0000"/>
                </a:solidFill>
                <a:ea typeface="华文行楷" pitchFamily="2" charset="-122"/>
              </a:rPr>
              <a:t>本章结束</a:t>
            </a:r>
            <a:endParaRPr lang="zh-CN" altLang="en-US" sz="9600">
              <a:solidFill>
                <a:srgbClr val="FF0000"/>
              </a:solidFill>
              <a:ea typeface="华文行楷" pitchFamily="2" charset="-122"/>
            </a:endParaRPr>
          </a:p>
        </p:txBody>
      </p:sp>
      <p:sp>
        <p:nvSpPr>
          <p:cNvPr id="197649" name="Rectangle 17"/>
          <p:cNvSpPr>
            <a:spLocks noChangeArrowheads="1"/>
          </p:cNvSpPr>
          <p:nvPr>
            <p:ph type="title"/>
          </p:nvPr>
        </p:nvSpPr>
        <p:spPr>
          <a:xfrm>
            <a:off x="1676400" y="434975"/>
            <a:ext cx="6858000" cy="762000"/>
          </a:xfrm>
          <a:noFill/>
          <a:ln/>
        </p:spPr>
        <p:txBody>
          <a:bodyPr/>
          <a:lstStyle/>
          <a:p>
            <a:r>
              <a:rPr lang="zh-CN" altLang="en-US" sz="4000" b="1">
                <a:solidFill>
                  <a:srgbClr val="FFFF00"/>
                </a:solidFill>
                <a:effectLst>
                  <a:outerShdw blurRad="38100" dist="38100" dir="2700000" algn="tl">
                    <a:srgbClr val="C0C0C0"/>
                  </a:outerShdw>
                </a:effectLst>
                <a:latin typeface="隶书" pitchFamily="49" charset="-122"/>
                <a:ea typeface="隶书" pitchFamily="49" charset="-122"/>
              </a:rPr>
              <a:t>请同学们认真复习</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197644"/>
                                        </p:tgtEl>
                                        <p:attrNameLst>
                                          <p:attrName>style.visibility</p:attrName>
                                        </p:attrNameLst>
                                      </p:cBhvr>
                                      <p:to>
                                        <p:strVal val="visible"/>
                                      </p:to>
                                    </p:set>
                                    <p:anim calcmode="lin" valueType="num">
                                      <p:cBhvr>
                                        <p:cTn id="7" dur="1000" fill="hold"/>
                                        <p:tgtEl>
                                          <p:spTgt spid="197644"/>
                                        </p:tgtEl>
                                        <p:attrNameLst>
                                          <p:attrName>ppt_w</p:attrName>
                                        </p:attrNameLst>
                                      </p:cBhvr>
                                      <p:tavLst>
                                        <p:tav tm="0">
                                          <p:val>
                                            <p:fltVal val="0"/>
                                          </p:val>
                                        </p:tav>
                                        <p:tav tm="100000">
                                          <p:val>
                                            <p:strVal val="#ppt_w"/>
                                          </p:val>
                                        </p:tav>
                                      </p:tavLst>
                                    </p:anim>
                                    <p:anim calcmode="lin" valueType="num">
                                      <p:cBhvr>
                                        <p:cTn id="8" dur="1000" fill="hold"/>
                                        <p:tgtEl>
                                          <p:spTgt spid="197644"/>
                                        </p:tgtEl>
                                        <p:attrNameLst>
                                          <p:attrName>ppt_h</p:attrName>
                                        </p:attrNameLst>
                                      </p:cBhvr>
                                      <p:tavLst>
                                        <p:tav tm="0">
                                          <p:val>
                                            <p:fltVal val="0"/>
                                          </p:val>
                                        </p:tav>
                                        <p:tav tm="100000">
                                          <p:val>
                                            <p:strVal val="#ppt_h"/>
                                          </p:val>
                                        </p:tav>
                                      </p:tavLst>
                                    </p:anim>
                                    <p:anim calcmode="lin" valueType="num">
                                      <p:cBhvr>
                                        <p:cTn id="9" dur="1000" fill="hold"/>
                                        <p:tgtEl>
                                          <p:spTgt spid="19764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97644"/>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ChangeArrowheads="1"/>
          </p:cNvSpPr>
          <p:nvPr/>
        </p:nvSpPr>
        <p:spPr bwMode="auto">
          <a:xfrm>
            <a:off x="1447800" y="2438400"/>
            <a:ext cx="7696200" cy="2286000"/>
          </a:xfrm>
          <a:prstGeom prst="rect">
            <a:avLst/>
          </a:prstGeom>
          <a:solidFill>
            <a:srgbClr val="D7EBED">
              <a:alpha val="50000"/>
            </a:srgbClr>
          </a:solidFill>
          <a:ln w="9525">
            <a:noFill/>
            <a:miter lim="800000"/>
            <a:headEnd/>
            <a:tailEnd/>
          </a:ln>
          <a:effectLst/>
        </p:spPr>
        <p:txBody>
          <a:bodyPr wrap="none" anchor="ctr"/>
          <a:lstStyle/>
          <a:p>
            <a:endParaRPr lang="zh-CN" altLang="en-US"/>
          </a:p>
        </p:txBody>
      </p:sp>
      <p:sp>
        <p:nvSpPr>
          <p:cNvPr id="216067" name="Rectangle 3"/>
          <p:cNvSpPr>
            <a:spLocks noGrp="1" noChangeArrowheads="1"/>
          </p:cNvSpPr>
          <p:nvPr>
            <p:ph type="title"/>
          </p:nvPr>
        </p:nvSpPr>
        <p:spPr/>
        <p:txBody>
          <a:bodyPr/>
          <a:lstStyle/>
          <a:p>
            <a:r>
              <a:rPr lang="zh-CN" altLang="en-US" b="1">
                <a:solidFill>
                  <a:srgbClr val="CC0099"/>
                </a:solidFill>
                <a:latin typeface="宋体" pitchFamily="2" charset="-122"/>
              </a:rPr>
              <a:t>嵌入式系统概述</a:t>
            </a:r>
            <a:r>
              <a:rPr lang="zh-CN" altLang="en-US"/>
              <a:t> </a:t>
            </a:r>
          </a:p>
        </p:txBody>
      </p:sp>
      <p:sp>
        <p:nvSpPr>
          <p:cNvPr id="216068" name="Rectangle 4"/>
          <p:cNvSpPr>
            <a:spLocks noGrp="1" noChangeArrowheads="1"/>
          </p:cNvSpPr>
          <p:nvPr>
            <p:ph type="body" idx="1"/>
          </p:nvPr>
        </p:nvSpPr>
        <p:spPr>
          <a:xfrm>
            <a:off x="1676400" y="1295400"/>
            <a:ext cx="7010400" cy="5029200"/>
          </a:xfrm>
        </p:spPr>
        <p:txBody>
          <a:bodyPr/>
          <a:lstStyle/>
          <a:p>
            <a:r>
              <a:rPr lang="zh-CN" altLang="en-US" sz="2400" b="1">
                <a:solidFill>
                  <a:srgbClr val="000000"/>
                </a:solidFill>
                <a:latin typeface="宋体" pitchFamily="2" charset="-122"/>
              </a:rPr>
              <a:t>在后</a:t>
            </a:r>
            <a:r>
              <a:rPr lang="en-US" altLang="zh-CN" sz="2400" b="1">
                <a:solidFill>
                  <a:srgbClr val="000000"/>
                </a:solidFill>
                <a:latin typeface="宋体" pitchFamily="2" charset="-122"/>
              </a:rPr>
              <a:t>PC</a:t>
            </a:r>
            <a:r>
              <a:rPr lang="zh-CN" altLang="en-US" sz="2400" b="1">
                <a:solidFill>
                  <a:srgbClr val="000000"/>
                </a:solidFill>
                <a:latin typeface="宋体" pitchFamily="2" charset="-122"/>
              </a:rPr>
              <a:t>时代，嵌入式系统已经广泛地渗透到科学研究、工程设计、军事技术、各类产业商业、人们的日常生活等方方面面。</a:t>
            </a:r>
            <a:endParaRPr lang="zh-CN" altLang="en-US" sz="2400" b="1">
              <a:solidFill>
                <a:srgbClr val="000000"/>
              </a:solidFill>
              <a:latin typeface="Arial Unicode MS" pitchFamily="34" charset="-122"/>
              <a:cs typeface="Times New Roman" pitchFamily="18" charset="0"/>
            </a:endParaRPr>
          </a:p>
          <a:p>
            <a:r>
              <a:rPr lang="en-US" altLang="zh-CN" sz="2400" b="1">
                <a:solidFill>
                  <a:srgbClr val="000000"/>
                </a:solidFill>
                <a:latin typeface="宋体" pitchFamily="2" charset="-122"/>
              </a:rPr>
              <a:t>70</a:t>
            </a:r>
            <a:r>
              <a:rPr lang="zh-CN" altLang="en-US" sz="2400" b="1">
                <a:solidFill>
                  <a:srgbClr val="000000"/>
                </a:solidFill>
                <a:latin typeface="宋体" pitchFamily="2" charset="-122"/>
              </a:rPr>
              <a:t>年代出现了嵌入式系统的概念，此时的嵌入式系统一般不采用操作系统，它们只是实现某个控制功能，使用循环程序处理外界的请求。当应用系统变得越来越复杂的时候，每增加一项新功能，都可能需要从头开始设计。所以没有操作系统就成为了一个比较大的缺点。</a:t>
            </a:r>
            <a:endParaRPr lang="zh-CN" altLang="en-US" sz="2400" b="1">
              <a:solidFill>
                <a:srgbClr val="000000"/>
              </a:solidFill>
              <a:latin typeface="Arial Unicode MS" pitchFamily="34" charset="-122"/>
              <a:cs typeface="Times New Roman" pitchFamily="18" charset="0"/>
            </a:endParaRPr>
          </a:p>
          <a:p>
            <a:r>
              <a:rPr lang="en-US" altLang="zh-CN" sz="2400" b="1">
                <a:solidFill>
                  <a:srgbClr val="0033CC"/>
                </a:solidFill>
                <a:latin typeface="宋体" pitchFamily="2" charset="-122"/>
              </a:rPr>
              <a:t>C</a:t>
            </a:r>
            <a:r>
              <a:rPr lang="zh-CN" altLang="en-US" sz="2400" b="1">
                <a:solidFill>
                  <a:srgbClr val="0033CC"/>
                </a:solidFill>
                <a:latin typeface="宋体" pitchFamily="2" charset="-122"/>
              </a:rPr>
              <a:t>语言使操作系统的开发变得更加简单。从</a:t>
            </a:r>
            <a:r>
              <a:rPr lang="en-US" altLang="zh-CN" sz="2400" b="1">
                <a:solidFill>
                  <a:srgbClr val="0033CC"/>
                </a:solidFill>
                <a:latin typeface="宋体" pitchFamily="2" charset="-122"/>
              </a:rPr>
              <a:t>80</a:t>
            </a:r>
            <a:r>
              <a:rPr lang="zh-CN" altLang="en-US" sz="2400" b="1">
                <a:solidFill>
                  <a:srgbClr val="0033CC"/>
                </a:solidFill>
                <a:latin typeface="宋体" pitchFamily="2" charset="-122"/>
              </a:rPr>
              <a:t>年代开始，出现了各种各样的商用嵌入式操作系统，比较著名的有</a:t>
            </a:r>
            <a:r>
              <a:rPr lang="en-US" altLang="zh-CN" sz="2400" b="1">
                <a:solidFill>
                  <a:srgbClr val="0033CC"/>
                </a:solidFill>
                <a:latin typeface="宋体" pitchFamily="2" charset="-122"/>
              </a:rPr>
              <a:t>VxWorks</a:t>
            </a:r>
            <a:r>
              <a:rPr lang="zh-CN" altLang="en-US" sz="2400" b="1">
                <a:solidFill>
                  <a:srgbClr val="0033CC"/>
                </a:solidFill>
                <a:latin typeface="宋体" pitchFamily="2" charset="-122"/>
              </a:rPr>
              <a:t>、</a:t>
            </a:r>
            <a:r>
              <a:rPr lang="en-US" altLang="zh-CN" sz="2400" b="1">
                <a:solidFill>
                  <a:srgbClr val="0033CC"/>
                </a:solidFill>
                <a:latin typeface="宋体" pitchFamily="2" charset="-122"/>
              </a:rPr>
              <a:t>pSOS</a:t>
            </a:r>
            <a:r>
              <a:rPr lang="zh-CN" altLang="en-US" sz="2400" b="1">
                <a:solidFill>
                  <a:srgbClr val="0033CC"/>
                </a:solidFill>
                <a:latin typeface="宋体" pitchFamily="2" charset="-122"/>
              </a:rPr>
              <a:t>和</a:t>
            </a:r>
            <a:r>
              <a:rPr lang="en-US" altLang="zh-CN" sz="2400" b="1">
                <a:solidFill>
                  <a:srgbClr val="0033CC"/>
                </a:solidFill>
                <a:latin typeface="宋体" pitchFamily="2" charset="-122"/>
              </a:rPr>
              <a:t>Windows CE</a:t>
            </a:r>
            <a:r>
              <a:rPr lang="zh-CN" altLang="en-US" sz="2400" b="1">
                <a:solidFill>
                  <a:srgbClr val="0033CC"/>
                </a:solidFill>
                <a:latin typeface="宋体" pitchFamily="2" charset="-122"/>
              </a:rPr>
              <a:t>等等，近些年，嵌入式</a:t>
            </a:r>
            <a:r>
              <a:rPr lang="en-US" altLang="zh-CN" sz="2400" b="1">
                <a:solidFill>
                  <a:srgbClr val="0033CC"/>
                </a:solidFill>
                <a:latin typeface="宋体" pitchFamily="2" charset="-122"/>
              </a:rPr>
              <a:t>Linux</a:t>
            </a:r>
            <a:r>
              <a:rPr lang="zh-CN" altLang="en-US" sz="2400" b="1">
                <a:solidFill>
                  <a:srgbClr val="0033CC"/>
                </a:solidFill>
                <a:latin typeface="宋体" pitchFamily="2" charset="-122"/>
              </a:rPr>
              <a:t>也得到了越来越多的应用。</a:t>
            </a:r>
            <a:r>
              <a:rPr lang="zh-CN" altLang="en-US" sz="2400" b="1"/>
              <a:t> </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rgbClr val="64DBD8"/>
            </a:gs>
            <a:gs pos="100000">
              <a:srgbClr val="64DBD8">
                <a:gamma/>
                <a:shade val="84706"/>
                <a:invGamma/>
              </a:srgbClr>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gradFill rotWithShape="0">
          <a:gsLst>
            <a:gs pos="0">
              <a:srgbClr val="64DBD8"/>
            </a:gs>
            <a:gs pos="100000">
              <a:srgbClr val="64DBD8">
                <a:gamma/>
                <a:shade val="84706"/>
                <a:invGamma/>
              </a:srgbClr>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2342</TotalTime>
  <Words>5696</Words>
  <Application>Microsoft PowerPoint</Application>
  <PresentationFormat>全屏显示(4:3)</PresentationFormat>
  <Paragraphs>473</Paragraphs>
  <Slides>83</Slides>
  <Notes>0</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3</vt:i4>
      </vt:variant>
      <vt:variant>
        <vt:lpstr>幻灯片标题</vt:lpstr>
      </vt:variant>
      <vt:variant>
        <vt:i4>83</vt:i4>
      </vt:variant>
    </vt:vector>
  </HeadingPairs>
  <TitlesOfParts>
    <vt:vector size="103" baseType="lpstr">
      <vt:lpstr>Times New Roman</vt:lpstr>
      <vt:lpstr>宋体</vt:lpstr>
      <vt:lpstr>方正舒体</vt:lpstr>
      <vt:lpstr>PMingLiU</vt:lpstr>
      <vt:lpstr>Victorian LET</vt:lpstr>
      <vt:lpstr>华文行楷</vt:lpstr>
      <vt:lpstr>楷体_GB2312</vt:lpstr>
      <vt:lpstr>Arial Unicode MS</vt:lpstr>
      <vt:lpstr>Arial</vt:lpstr>
      <vt:lpstr>Helvetica</vt:lpstr>
      <vt:lpstr>Tahoma</vt:lpstr>
      <vt:lpstr>Courier New</vt:lpstr>
      <vt:lpstr>_x000b__x000c_</vt:lpstr>
      <vt:lpstr>仿宋_GB2312</vt:lpstr>
      <vt:lpstr>Wingdings</vt:lpstr>
      <vt:lpstr>隶书</vt:lpstr>
      <vt:lpstr>默认设计模板</vt:lpstr>
      <vt:lpstr>Microsoft Word 图片</vt:lpstr>
      <vt:lpstr>Microsoft Word 文档</vt:lpstr>
      <vt:lpstr>位图图像</vt:lpstr>
      <vt:lpstr>幻灯片 1</vt:lpstr>
      <vt:lpstr>课程意义</vt:lpstr>
      <vt:lpstr>参考资料</vt:lpstr>
      <vt:lpstr>网络资源</vt:lpstr>
      <vt:lpstr>考核方式</vt:lpstr>
      <vt:lpstr>创意设计</vt:lpstr>
      <vt:lpstr>第1章 嵌入式系统概述</vt:lpstr>
      <vt:lpstr>嵌入式系统概述</vt:lpstr>
      <vt:lpstr>嵌入式系统概述 </vt:lpstr>
      <vt:lpstr>嵌入式系统概述 </vt:lpstr>
      <vt:lpstr>嵌入式系统发展 -- 第一阶段</vt:lpstr>
      <vt:lpstr>嵌入式系统发展 -- 第二阶段</vt:lpstr>
      <vt:lpstr>嵌入式系统发展 -- 第三阶段</vt:lpstr>
      <vt:lpstr>嵌入式系统发展 -- 第四阶段</vt:lpstr>
      <vt:lpstr>嵌入式系统定义</vt:lpstr>
      <vt:lpstr>嵌入式系统－－描述一</vt:lpstr>
      <vt:lpstr>嵌入式系统－－描述二</vt:lpstr>
      <vt:lpstr>嵌入式系统－－描述三</vt:lpstr>
      <vt:lpstr>嵌入式系统－－描述四</vt:lpstr>
      <vt:lpstr>嵌入式系统－－描述五</vt:lpstr>
      <vt:lpstr>嵌入式系统－－综合描述</vt:lpstr>
      <vt:lpstr>嵌入式系统组成</vt:lpstr>
      <vt:lpstr>嵌入式系统的典型组成</vt:lpstr>
      <vt:lpstr>嵌入式系统设计流程 </vt:lpstr>
      <vt:lpstr>嵌入式系统设计流程</vt:lpstr>
      <vt:lpstr>嵌入式系统设计流程</vt:lpstr>
      <vt:lpstr>嵌入式系统硬件核心</vt:lpstr>
      <vt:lpstr>嵌入式微处理器EMPU</vt:lpstr>
      <vt:lpstr>嵌入式微控制器EMCU</vt:lpstr>
      <vt:lpstr>嵌入式数字信号处理器EDSP</vt:lpstr>
      <vt:lpstr>嵌入式片上系统ESoC </vt:lpstr>
      <vt:lpstr>嵌入式系统硬件</vt:lpstr>
      <vt:lpstr>嵌入式系统软件核心</vt:lpstr>
      <vt:lpstr>嵌入式系统软件的特征1</vt:lpstr>
      <vt:lpstr>嵌入式系统软件的特征2</vt:lpstr>
      <vt:lpstr>嵌入式实时操作系统</vt:lpstr>
      <vt:lpstr>嵌入式实时操作系统特点 1．微内核结构</vt:lpstr>
      <vt:lpstr>嵌入式实时操作系统特点 2．任务调度</vt:lpstr>
      <vt:lpstr>嵌入式实时操作系统特点 3．硬实时和软实时</vt:lpstr>
      <vt:lpstr>嵌入式实时操作系统特点 4．内存管理</vt:lpstr>
      <vt:lpstr>嵌入式实时操作系统特点 5．内核加载方式</vt:lpstr>
      <vt:lpstr>常见的实时操作系统 </vt:lpstr>
      <vt:lpstr>常见的实时操作系统 </vt:lpstr>
      <vt:lpstr>嵌入式系统开发工具 </vt:lpstr>
      <vt:lpstr>硬件/软件开发工具主要商家  </vt:lpstr>
      <vt:lpstr>硬件开发环境</vt:lpstr>
      <vt:lpstr>嵌入式系统应用情况</vt:lpstr>
      <vt:lpstr>嵌入式系统主要应用领域1</vt:lpstr>
      <vt:lpstr>嵌入式系统主要应用领域2</vt:lpstr>
      <vt:lpstr>嵌入式系统主要应用领域3</vt:lpstr>
      <vt:lpstr>嵌入式系统主要应用领域4</vt:lpstr>
      <vt:lpstr>嵌入式系统主要应用领域5</vt:lpstr>
      <vt:lpstr>嵌入式系统主要应用领域6</vt:lpstr>
      <vt:lpstr>汽车总成嵌入式系统概要</vt:lpstr>
      <vt:lpstr>汽车总成嵌入式系统概要</vt:lpstr>
      <vt:lpstr>振动钻削控制系统 </vt:lpstr>
      <vt:lpstr>发动机ECU硬件原理</vt:lpstr>
      <vt:lpstr>AMT控制原理</vt:lpstr>
      <vt:lpstr>AMT系统硬件结构</vt:lpstr>
      <vt:lpstr>太空舱智能椅</vt:lpstr>
      <vt:lpstr>现代化家庭</vt:lpstr>
      <vt:lpstr>机器人</vt:lpstr>
      <vt:lpstr>嵌入式技术刺激新的需求</vt:lpstr>
      <vt:lpstr>中国数字电视发展规划</vt:lpstr>
      <vt:lpstr>嵌入式系统特点</vt:lpstr>
      <vt:lpstr>嵌入式系统特点</vt:lpstr>
      <vt:lpstr>嵌入式系统应用中相关技术及配套技术 </vt:lpstr>
      <vt:lpstr>嵌入式系统应用技术热点1</vt:lpstr>
      <vt:lpstr>嵌入式系统应用技术热点2</vt:lpstr>
      <vt:lpstr>嵌入式系统应用技术热点3</vt:lpstr>
      <vt:lpstr>嵌入式系统应用技术热点4</vt:lpstr>
      <vt:lpstr>嵌入式系统应用技术热点5</vt:lpstr>
      <vt:lpstr>单片机的概念 </vt:lpstr>
      <vt:lpstr>MCS-51系列单片机 </vt:lpstr>
      <vt:lpstr>其他系列单片机</vt:lpstr>
      <vt:lpstr>MCS-48系列</vt:lpstr>
      <vt:lpstr>MCS-51系列</vt:lpstr>
      <vt:lpstr>Philips公司80C51系列部分单片机</vt:lpstr>
      <vt:lpstr>ATMEL公司89C51系列部分单片机</vt:lpstr>
      <vt:lpstr>华邦公司W78C51和W77C51系列部分单片机</vt:lpstr>
      <vt:lpstr>MCS-96系列</vt:lpstr>
      <vt:lpstr>复习题</vt:lpstr>
      <vt:lpstr>请同学们认真复习</vt:lpstr>
    </vt:vector>
  </TitlesOfParts>
  <Company>zhw</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zhw</dc:creator>
  <cp:lastModifiedBy>lewis liu</cp:lastModifiedBy>
  <cp:revision>286</cp:revision>
  <dcterms:created xsi:type="dcterms:W3CDTF">2003-12-13T01:10:43Z</dcterms:created>
  <dcterms:modified xsi:type="dcterms:W3CDTF">2014-02-26T06:49:41Z</dcterms:modified>
</cp:coreProperties>
</file>